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7"/>
  </p:notesMasterIdLst>
  <p:sldIdLst>
    <p:sldId id="256" r:id="rId2"/>
    <p:sldId id="303" r:id="rId3"/>
    <p:sldId id="258" r:id="rId4"/>
    <p:sldId id="259" r:id="rId5"/>
    <p:sldId id="260" r:id="rId6"/>
    <p:sldId id="261" r:id="rId7"/>
    <p:sldId id="263" r:id="rId8"/>
    <p:sldId id="264" r:id="rId9"/>
    <p:sldId id="265" r:id="rId10"/>
    <p:sldId id="267" r:id="rId11"/>
    <p:sldId id="266" r:id="rId12"/>
    <p:sldId id="268" r:id="rId13"/>
    <p:sldId id="269" r:id="rId14"/>
    <p:sldId id="270" r:id="rId15"/>
    <p:sldId id="271" r:id="rId16"/>
    <p:sldId id="276" r:id="rId17"/>
    <p:sldId id="272" r:id="rId18"/>
    <p:sldId id="273" r:id="rId19"/>
    <p:sldId id="274" r:id="rId20"/>
    <p:sldId id="275" r:id="rId21"/>
    <p:sldId id="279" r:id="rId22"/>
    <p:sldId id="277" r:id="rId23"/>
    <p:sldId id="278" r:id="rId24"/>
    <p:sldId id="283" r:id="rId25"/>
    <p:sldId id="284" r:id="rId26"/>
    <p:sldId id="285" r:id="rId27"/>
    <p:sldId id="282" r:id="rId28"/>
    <p:sldId id="280" r:id="rId29"/>
    <p:sldId id="281" r:id="rId30"/>
    <p:sldId id="286" r:id="rId31"/>
    <p:sldId id="287" r:id="rId32"/>
    <p:sldId id="289" r:id="rId33"/>
    <p:sldId id="290" r:id="rId34"/>
    <p:sldId id="291" r:id="rId35"/>
    <p:sldId id="292" r:id="rId36"/>
    <p:sldId id="293" r:id="rId37"/>
    <p:sldId id="297" r:id="rId38"/>
    <p:sldId id="295" r:id="rId39"/>
    <p:sldId id="296" r:id="rId40"/>
    <p:sldId id="294" r:id="rId41"/>
    <p:sldId id="298" r:id="rId42"/>
    <p:sldId id="299" r:id="rId43"/>
    <p:sldId id="300" r:id="rId44"/>
    <p:sldId id="301" r:id="rId45"/>
    <p:sldId id="302"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4" autoAdjust="0"/>
    <p:restoredTop sz="94660"/>
  </p:normalViewPr>
  <p:slideViewPr>
    <p:cSldViewPr snapToGrid="0">
      <p:cViewPr varScale="1">
        <p:scale>
          <a:sx n="55" d="100"/>
          <a:sy n="55" d="100"/>
        </p:scale>
        <p:origin x="569" y="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28C7B8-8E6F-4A2F-9C86-0D7FA9844647}" type="datetimeFigureOut">
              <a:rPr lang="en-US" smtClean="0"/>
              <a:t>4/12/2019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427DD6-B7D9-4378-8D96-7062CC1F6FE7}" type="slidenum">
              <a:rPr lang="en-US" smtClean="0"/>
              <a:t>‹#›</a:t>
            </a:fld>
            <a:endParaRPr lang="en-US"/>
          </a:p>
        </p:txBody>
      </p:sp>
    </p:spTree>
    <p:extLst>
      <p:ext uri="{BB962C8B-B14F-4D97-AF65-F5344CB8AC3E}">
        <p14:creationId xmlns:p14="http://schemas.microsoft.com/office/powerpoint/2010/main" val="3468507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3"/>
        <p:cNvGrpSpPr/>
        <p:nvPr/>
      </p:nvGrpSpPr>
      <p:grpSpPr>
        <a:xfrm>
          <a:off x="0" y="0"/>
          <a:ext cx="0" cy="0"/>
          <a:chOff x="0" y="0"/>
          <a:chExt cx="0" cy="0"/>
        </a:xfrm>
      </p:grpSpPr>
      <p:sp>
        <p:nvSpPr>
          <p:cNvPr id="2984" name="Shape 2984"/>
          <p:cNvSpPr txBox="1">
            <a:spLocks noGrp="1"/>
          </p:cNvSpPr>
          <p:nvPr>
            <p:ph type="body" idx="1"/>
          </p:nvPr>
        </p:nvSpPr>
        <p:spPr>
          <a:xfrm>
            <a:off x="700401" y="4381089"/>
            <a:ext cx="5603219" cy="4150512"/>
          </a:xfrm>
          <a:prstGeom prst="rect">
            <a:avLst/>
          </a:prstGeom>
          <a:noFill/>
          <a:ln>
            <a:noFill/>
          </a:ln>
        </p:spPr>
        <p:txBody>
          <a:bodyPr lIns="90865" tIns="90865" rIns="90865" bIns="90865" anchor="ctr" anchorCtr="0">
            <a:noAutofit/>
          </a:bodyPr>
          <a:lstStyle/>
          <a:p>
            <a:endParaRPr/>
          </a:p>
        </p:txBody>
      </p:sp>
      <p:sp>
        <p:nvSpPr>
          <p:cNvPr id="2985" name="Shape 2985"/>
          <p:cNvSpPr>
            <a:spLocks noGrp="1" noRot="1" noChangeAspect="1"/>
          </p:cNvSpPr>
          <p:nvPr>
            <p:ph type="sldImg" idx="2"/>
          </p:nvPr>
        </p:nvSpPr>
        <p:spPr>
          <a:xfrm>
            <a:off x="425450" y="690563"/>
            <a:ext cx="6153150" cy="34607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962174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4"/>
        <p:cNvGrpSpPr/>
        <p:nvPr/>
      </p:nvGrpSpPr>
      <p:grpSpPr>
        <a:xfrm>
          <a:off x="0" y="0"/>
          <a:ext cx="0" cy="0"/>
          <a:chOff x="0" y="0"/>
          <a:chExt cx="0" cy="0"/>
        </a:xfrm>
      </p:grpSpPr>
      <p:sp>
        <p:nvSpPr>
          <p:cNvPr id="675" name="Shape 675"/>
          <p:cNvSpPr txBox="1">
            <a:spLocks noGrp="1"/>
          </p:cNvSpPr>
          <p:nvPr>
            <p:ph type="body" idx="1"/>
          </p:nvPr>
        </p:nvSpPr>
        <p:spPr>
          <a:xfrm>
            <a:off x="700401" y="4381089"/>
            <a:ext cx="5603219" cy="4150512"/>
          </a:xfrm>
          <a:prstGeom prst="rect">
            <a:avLst/>
          </a:prstGeom>
          <a:noFill/>
          <a:ln>
            <a:noFill/>
          </a:ln>
        </p:spPr>
        <p:txBody>
          <a:bodyPr lIns="90865" tIns="90865" rIns="90865" bIns="90865" anchor="ctr" anchorCtr="0">
            <a:noAutofit/>
          </a:bodyPr>
          <a:lstStyle/>
          <a:p>
            <a:endParaRPr/>
          </a:p>
        </p:txBody>
      </p:sp>
      <p:sp>
        <p:nvSpPr>
          <p:cNvPr id="676" name="Shape 676"/>
          <p:cNvSpPr>
            <a:spLocks noGrp="1" noRot="1" noChangeAspect="1"/>
          </p:cNvSpPr>
          <p:nvPr>
            <p:ph type="sldImg" idx="2"/>
          </p:nvPr>
        </p:nvSpPr>
        <p:spPr>
          <a:xfrm>
            <a:off x="425450" y="690563"/>
            <a:ext cx="6153150" cy="34607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0152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6"/>
        <p:cNvGrpSpPr/>
        <p:nvPr/>
      </p:nvGrpSpPr>
      <p:grpSpPr>
        <a:xfrm>
          <a:off x="0" y="0"/>
          <a:ext cx="0" cy="0"/>
          <a:chOff x="0" y="0"/>
          <a:chExt cx="0" cy="0"/>
        </a:xfrm>
      </p:grpSpPr>
      <p:sp>
        <p:nvSpPr>
          <p:cNvPr id="717" name="Shape 717"/>
          <p:cNvSpPr txBox="1">
            <a:spLocks noGrp="1"/>
          </p:cNvSpPr>
          <p:nvPr>
            <p:ph type="body" idx="1"/>
          </p:nvPr>
        </p:nvSpPr>
        <p:spPr>
          <a:xfrm>
            <a:off x="700401" y="4381089"/>
            <a:ext cx="5603219" cy="4150512"/>
          </a:xfrm>
          <a:prstGeom prst="rect">
            <a:avLst/>
          </a:prstGeom>
          <a:noFill/>
          <a:ln>
            <a:noFill/>
          </a:ln>
        </p:spPr>
        <p:txBody>
          <a:bodyPr lIns="90865" tIns="90865" rIns="90865" bIns="90865" anchor="ctr" anchorCtr="0">
            <a:noAutofit/>
          </a:bodyPr>
          <a:lstStyle/>
          <a:p>
            <a:endParaRPr/>
          </a:p>
        </p:txBody>
      </p:sp>
      <p:sp>
        <p:nvSpPr>
          <p:cNvPr id="718" name="Shape 718"/>
          <p:cNvSpPr>
            <a:spLocks noGrp="1" noRot="1" noChangeAspect="1"/>
          </p:cNvSpPr>
          <p:nvPr>
            <p:ph type="sldImg" idx="2"/>
          </p:nvPr>
        </p:nvSpPr>
        <p:spPr>
          <a:xfrm>
            <a:off x="425450" y="690563"/>
            <a:ext cx="6153150" cy="34607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8762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2"/>
        <p:cNvGrpSpPr/>
        <p:nvPr/>
      </p:nvGrpSpPr>
      <p:grpSpPr>
        <a:xfrm>
          <a:off x="0" y="0"/>
          <a:ext cx="0" cy="0"/>
          <a:chOff x="0" y="0"/>
          <a:chExt cx="0" cy="0"/>
        </a:xfrm>
      </p:grpSpPr>
      <p:sp>
        <p:nvSpPr>
          <p:cNvPr id="2343" name="Shape 2343"/>
          <p:cNvSpPr txBox="1">
            <a:spLocks noGrp="1"/>
          </p:cNvSpPr>
          <p:nvPr>
            <p:ph type="body" idx="1"/>
          </p:nvPr>
        </p:nvSpPr>
        <p:spPr>
          <a:xfrm>
            <a:off x="700401" y="4381089"/>
            <a:ext cx="5603219" cy="4150512"/>
          </a:xfrm>
          <a:prstGeom prst="rect">
            <a:avLst/>
          </a:prstGeom>
          <a:noFill/>
          <a:ln>
            <a:noFill/>
          </a:ln>
        </p:spPr>
        <p:txBody>
          <a:bodyPr lIns="90865" tIns="90865" rIns="90865" bIns="90865" anchor="ctr" anchorCtr="0">
            <a:noAutofit/>
          </a:bodyPr>
          <a:lstStyle/>
          <a:p>
            <a:endParaRPr/>
          </a:p>
        </p:txBody>
      </p:sp>
      <p:sp>
        <p:nvSpPr>
          <p:cNvPr id="2344" name="Shape 2344"/>
          <p:cNvSpPr>
            <a:spLocks noGrp="1" noRot="1" noChangeAspect="1"/>
          </p:cNvSpPr>
          <p:nvPr>
            <p:ph type="sldImg" idx="2"/>
          </p:nvPr>
        </p:nvSpPr>
        <p:spPr>
          <a:xfrm>
            <a:off x="425450" y="690563"/>
            <a:ext cx="6153150" cy="34607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5594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8"/>
        <p:cNvGrpSpPr/>
        <p:nvPr/>
      </p:nvGrpSpPr>
      <p:grpSpPr>
        <a:xfrm>
          <a:off x="0" y="0"/>
          <a:ext cx="0" cy="0"/>
          <a:chOff x="0" y="0"/>
          <a:chExt cx="0" cy="0"/>
        </a:xfrm>
      </p:grpSpPr>
      <p:sp>
        <p:nvSpPr>
          <p:cNvPr id="2349" name="Shape 2349"/>
          <p:cNvSpPr txBox="1">
            <a:spLocks noGrp="1"/>
          </p:cNvSpPr>
          <p:nvPr>
            <p:ph type="body" idx="1"/>
          </p:nvPr>
        </p:nvSpPr>
        <p:spPr>
          <a:xfrm>
            <a:off x="700401" y="4381089"/>
            <a:ext cx="5603219" cy="4150512"/>
          </a:xfrm>
          <a:prstGeom prst="rect">
            <a:avLst/>
          </a:prstGeom>
          <a:noFill/>
          <a:ln>
            <a:noFill/>
          </a:ln>
        </p:spPr>
        <p:txBody>
          <a:bodyPr lIns="90865" tIns="90865" rIns="90865" bIns="90865" anchor="ctr" anchorCtr="0">
            <a:noAutofit/>
          </a:bodyPr>
          <a:lstStyle/>
          <a:p>
            <a:endParaRPr/>
          </a:p>
        </p:txBody>
      </p:sp>
      <p:sp>
        <p:nvSpPr>
          <p:cNvPr id="2350" name="Shape 2350"/>
          <p:cNvSpPr>
            <a:spLocks noGrp="1" noRot="1" noChangeAspect="1"/>
          </p:cNvSpPr>
          <p:nvPr>
            <p:ph type="sldImg" idx="2"/>
          </p:nvPr>
        </p:nvSpPr>
        <p:spPr>
          <a:xfrm>
            <a:off x="425450" y="690563"/>
            <a:ext cx="6153150" cy="34607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14228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4"/>
        <p:cNvGrpSpPr/>
        <p:nvPr/>
      </p:nvGrpSpPr>
      <p:grpSpPr>
        <a:xfrm>
          <a:off x="0" y="0"/>
          <a:ext cx="0" cy="0"/>
          <a:chOff x="0" y="0"/>
          <a:chExt cx="0" cy="0"/>
        </a:xfrm>
      </p:grpSpPr>
      <p:sp>
        <p:nvSpPr>
          <p:cNvPr id="2355" name="Shape 2355"/>
          <p:cNvSpPr txBox="1">
            <a:spLocks noGrp="1"/>
          </p:cNvSpPr>
          <p:nvPr>
            <p:ph type="body" idx="1"/>
          </p:nvPr>
        </p:nvSpPr>
        <p:spPr>
          <a:xfrm>
            <a:off x="700401" y="4381089"/>
            <a:ext cx="5603219" cy="4150512"/>
          </a:xfrm>
          <a:prstGeom prst="rect">
            <a:avLst/>
          </a:prstGeom>
          <a:noFill/>
          <a:ln>
            <a:noFill/>
          </a:ln>
        </p:spPr>
        <p:txBody>
          <a:bodyPr lIns="90865" tIns="90865" rIns="90865" bIns="90865" anchor="ctr" anchorCtr="0">
            <a:noAutofit/>
          </a:bodyPr>
          <a:lstStyle/>
          <a:p>
            <a:endParaRPr/>
          </a:p>
        </p:txBody>
      </p:sp>
      <p:sp>
        <p:nvSpPr>
          <p:cNvPr id="2356" name="Shape 2356"/>
          <p:cNvSpPr>
            <a:spLocks noGrp="1" noRot="1" noChangeAspect="1"/>
          </p:cNvSpPr>
          <p:nvPr>
            <p:ph type="sldImg" idx="2"/>
          </p:nvPr>
        </p:nvSpPr>
        <p:spPr>
          <a:xfrm>
            <a:off x="425450" y="690563"/>
            <a:ext cx="6153150" cy="34607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5950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4"/>
        <p:cNvGrpSpPr/>
        <p:nvPr/>
      </p:nvGrpSpPr>
      <p:grpSpPr>
        <a:xfrm>
          <a:off x="0" y="0"/>
          <a:ext cx="0" cy="0"/>
          <a:chOff x="0" y="0"/>
          <a:chExt cx="0" cy="0"/>
        </a:xfrm>
      </p:grpSpPr>
      <p:sp>
        <p:nvSpPr>
          <p:cNvPr id="2325" name="Shape 2325"/>
          <p:cNvSpPr txBox="1">
            <a:spLocks noGrp="1"/>
          </p:cNvSpPr>
          <p:nvPr>
            <p:ph type="body" idx="1"/>
          </p:nvPr>
        </p:nvSpPr>
        <p:spPr>
          <a:xfrm>
            <a:off x="700401" y="4381089"/>
            <a:ext cx="5603219" cy="4150512"/>
          </a:xfrm>
          <a:prstGeom prst="rect">
            <a:avLst/>
          </a:prstGeom>
          <a:noFill/>
          <a:ln>
            <a:noFill/>
          </a:ln>
        </p:spPr>
        <p:txBody>
          <a:bodyPr lIns="90865" tIns="90865" rIns="90865" bIns="90865" anchor="ctr" anchorCtr="0">
            <a:noAutofit/>
          </a:bodyPr>
          <a:lstStyle/>
          <a:p>
            <a:endParaRPr/>
          </a:p>
        </p:txBody>
      </p:sp>
      <p:sp>
        <p:nvSpPr>
          <p:cNvPr id="2326" name="Shape 2326"/>
          <p:cNvSpPr>
            <a:spLocks noGrp="1" noRot="1" noChangeAspect="1"/>
          </p:cNvSpPr>
          <p:nvPr>
            <p:ph type="sldImg" idx="2"/>
          </p:nvPr>
        </p:nvSpPr>
        <p:spPr>
          <a:xfrm>
            <a:off x="425450" y="690563"/>
            <a:ext cx="6153150" cy="34607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51996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0"/>
        <p:cNvGrpSpPr/>
        <p:nvPr/>
      </p:nvGrpSpPr>
      <p:grpSpPr>
        <a:xfrm>
          <a:off x="0" y="0"/>
          <a:ext cx="0" cy="0"/>
          <a:chOff x="0" y="0"/>
          <a:chExt cx="0" cy="0"/>
        </a:xfrm>
      </p:grpSpPr>
      <p:sp>
        <p:nvSpPr>
          <p:cNvPr id="2391" name="Shape 2391"/>
          <p:cNvSpPr txBox="1">
            <a:spLocks noGrp="1"/>
          </p:cNvSpPr>
          <p:nvPr>
            <p:ph type="body" idx="1"/>
          </p:nvPr>
        </p:nvSpPr>
        <p:spPr>
          <a:xfrm>
            <a:off x="700401" y="4381089"/>
            <a:ext cx="5603219" cy="4150512"/>
          </a:xfrm>
          <a:prstGeom prst="rect">
            <a:avLst/>
          </a:prstGeom>
          <a:noFill/>
          <a:ln>
            <a:noFill/>
          </a:ln>
        </p:spPr>
        <p:txBody>
          <a:bodyPr lIns="90865" tIns="90865" rIns="90865" bIns="90865" anchor="ctr" anchorCtr="0">
            <a:noAutofit/>
          </a:bodyPr>
          <a:lstStyle/>
          <a:p>
            <a:endParaRPr/>
          </a:p>
        </p:txBody>
      </p:sp>
      <p:sp>
        <p:nvSpPr>
          <p:cNvPr id="2392" name="Shape 2392"/>
          <p:cNvSpPr>
            <a:spLocks noGrp="1" noRot="1" noChangeAspect="1"/>
          </p:cNvSpPr>
          <p:nvPr>
            <p:ph type="sldImg" idx="2"/>
          </p:nvPr>
        </p:nvSpPr>
        <p:spPr>
          <a:xfrm>
            <a:off x="425450" y="690563"/>
            <a:ext cx="6153150" cy="34607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228736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0"/>
        <p:cNvGrpSpPr/>
        <p:nvPr/>
      </p:nvGrpSpPr>
      <p:grpSpPr>
        <a:xfrm>
          <a:off x="0" y="0"/>
          <a:ext cx="0" cy="0"/>
          <a:chOff x="0" y="0"/>
          <a:chExt cx="0" cy="0"/>
        </a:xfrm>
      </p:grpSpPr>
      <p:sp>
        <p:nvSpPr>
          <p:cNvPr id="2421" name="Shape 2421"/>
          <p:cNvSpPr txBox="1">
            <a:spLocks noGrp="1"/>
          </p:cNvSpPr>
          <p:nvPr>
            <p:ph type="body" idx="1"/>
          </p:nvPr>
        </p:nvSpPr>
        <p:spPr>
          <a:xfrm>
            <a:off x="700401" y="4381089"/>
            <a:ext cx="5603219" cy="4150512"/>
          </a:xfrm>
          <a:prstGeom prst="rect">
            <a:avLst/>
          </a:prstGeom>
          <a:noFill/>
          <a:ln>
            <a:noFill/>
          </a:ln>
        </p:spPr>
        <p:txBody>
          <a:bodyPr lIns="90865" tIns="90865" rIns="90865" bIns="90865" anchor="ctr" anchorCtr="0">
            <a:noAutofit/>
          </a:bodyPr>
          <a:lstStyle/>
          <a:p>
            <a:endParaRPr/>
          </a:p>
        </p:txBody>
      </p:sp>
      <p:sp>
        <p:nvSpPr>
          <p:cNvPr id="2422" name="Shape 2422"/>
          <p:cNvSpPr>
            <a:spLocks noGrp="1" noRot="1" noChangeAspect="1"/>
          </p:cNvSpPr>
          <p:nvPr>
            <p:ph type="sldImg" idx="2"/>
          </p:nvPr>
        </p:nvSpPr>
        <p:spPr>
          <a:xfrm>
            <a:off x="425450" y="690563"/>
            <a:ext cx="6153150" cy="34607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01117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8"/>
        <p:cNvGrpSpPr/>
        <p:nvPr/>
      </p:nvGrpSpPr>
      <p:grpSpPr>
        <a:xfrm>
          <a:off x="0" y="0"/>
          <a:ext cx="0" cy="0"/>
          <a:chOff x="0" y="0"/>
          <a:chExt cx="0" cy="0"/>
        </a:xfrm>
      </p:grpSpPr>
      <p:sp>
        <p:nvSpPr>
          <p:cNvPr id="2499" name="Shape 2499"/>
          <p:cNvSpPr txBox="1">
            <a:spLocks noGrp="1"/>
          </p:cNvSpPr>
          <p:nvPr>
            <p:ph type="body" idx="1"/>
          </p:nvPr>
        </p:nvSpPr>
        <p:spPr>
          <a:xfrm>
            <a:off x="700401" y="4381089"/>
            <a:ext cx="5603219" cy="4150512"/>
          </a:xfrm>
          <a:prstGeom prst="rect">
            <a:avLst/>
          </a:prstGeom>
          <a:noFill/>
          <a:ln>
            <a:noFill/>
          </a:ln>
        </p:spPr>
        <p:txBody>
          <a:bodyPr lIns="90865" tIns="90865" rIns="90865" bIns="90865" anchor="ctr" anchorCtr="0">
            <a:noAutofit/>
          </a:bodyPr>
          <a:lstStyle/>
          <a:p>
            <a:endParaRPr/>
          </a:p>
        </p:txBody>
      </p:sp>
      <p:sp>
        <p:nvSpPr>
          <p:cNvPr id="2500" name="Shape 2500"/>
          <p:cNvSpPr>
            <a:spLocks noGrp="1" noRot="1" noChangeAspect="1"/>
          </p:cNvSpPr>
          <p:nvPr>
            <p:ph type="sldImg" idx="2"/>
          </p:nvPr>
        </p:nvSpPr>
        <p:spPr>
          <a:xfrm>
            <a:off x="425450" y="690563"/>
            <a:ext cx="6153150" cy="34607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0515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0"/>
        <p:cNvGrpSpPr/>
        <p:nvPr/>
      </p:nvGrpSpPr>
      <p:grpSpPr>
        <a:xfrm>
          <a:off x="0" y="0"/>
          <a:ext cx="0" cy="0"/>
          <a:chOff x="0" y="0"/>
          <a:chExt cx="0" cy="0"/>
        </a:xfrm>
      </p:grpSpPr>
      <p:sp>
        <p:nvSpPr>
          <p:cNvPr id="2511" name="Shape 2511"/>
          <p:cNvSpPr txBox="1">
            <a:spLocks noGrp="1"/>
          </p:cNvSpPr>
          <p:nvPr>
            <p:ph type="body" idx="1"/>
          </p:nvPr>
        </p:nvSpPr>
        <p:spPr>
          <a:xfrm>
            <a:off x="700401" y="4381089"/>
            <a:ext cx="5603219" cy="4150512"/>
          </a:xfrm>
          <a:prstGeom prst="rect">
            <a:avLst/>
          </a:prstGeom>
          <a:noFill/>
          <a:ln>
            <a:noFill/>
          </a:ln>
        </p:spPr>
        <p:txBody>
          <a:bodyPr lIns="90865" tIns="90865" rIns="90865" bIns="90865" anchor="ctr" anchorCtr="0">
            <a:noAutofit/>
          </a:bodyPr>
          <a:lstStyle/>
          <a:p>
            <a:endParaRPr/>
          </a:p>
        </p:txBody>
      </p:sp>
      <p:sp>
        <p:nvSpPr>
          <p:cNvPr id="2512" name="Shape 2512"/>
          <p:cNvSpPr>
            <a:spLocks noGrp="1" noRot="1" noChangeAspect="1"/>
          </p:cNvSpPr>
          <p:nvPr>
            <p:ph type="sldImg" idx="2"/>
          </p:nvPr>
        </p:nvSpPr>
        <p:spPr>
          <a:xfrm>
            <a:off x="425450" y="690563"/>
            <a:ext cx="6153150" cy="34607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581533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4/12/2019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4/12/2019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4/12/2019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4/12/2019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4/12/2019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4/12/2019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4/12/2019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4/12/2019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4/12/2019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4/12/2019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4/12/2019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4/12/2019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4/12/2019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4/12/2019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4/12/2019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4/12/2019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4/12/2019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4/12/2019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ELA Milestones Checklists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50129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984" y="927796"/>
            <a:ext cx="8761412" cy="706964"/>
          </a:xfrm>
        </p:spPr>
        <p:txBody>
          <a:bodyPr/>
          <a:lstStyle/>
          <a:p>
            <a:pPr algn="ctr"/>
            <a:r>
              <a:rPr lang="en-US" dirty="0" smtClean="0"/>
              <a:t>BASIC (score 1 out of 2) Example</a:t>
            </a:r>
            <a:endParaRPr lang="en-US" dirty="0"/>
          </a:p>
        </p:txBody>
      </p:sp>
      <p:sp>
        <p:nvSpPr>
          <p:cNvPr id="3" name="Text Placeholder 2"/>
          <p:cNvSpPr>
            <a:spLocks noGrp="1"/>
          </p:cNvSpPr>
          <p:nvPr>
            <p:ph idx="1"/>
          </p:nvPr>
        </p:nvSpPr>
        <p:spPr>
          <a:xfrm>
            <a:off x="0" y="1876707"/>
            <a:ext cx="12349779" cy="5292761"/>
          </a:xfrm>
        </p:spPr>
        <p:txBody>
          <a:bodyPr/>
          <a:lstStyle/>
          <a:p>
            <a:pPr marL="91441" indent="0">
              <a:buNone/>
            </a:pPr>
            <a:endParaRPr lang="en-US" sz="4000" dirty="0"/>
          </a:p>
          <a:p>
            <a:pPr marL="91441" indent="0">
              <a:buNone/>
            </a:pPr>
            <a:r>
              <a:rPr lang="en-US" sz="3500" dirty="0" smtClean="0"/>
              <a:t>The central idea of the text is that the </a:t>
            </a:r>
            <a:r>
              <a:rPr lang="en-US" sz="3500" b="1" u="sng" dirty="0" smtClean="0">
                <a:solidFill>
                  <a:srgbClr val="FF0000"/>
                </a:solidFill>
              </a:rPr>
              <a:t>subject of art should be provided to students everyday. </a:t>
            </a:r>
            <a:r>
              <a:rPr lang="en-US" sz="3500" dirty="0" smtClean="0"/>
              <a:t>The author develops the central idea through </a:t>
            </a:r>
            <a:r>
              <a:rPr lang="en-US" sz="3500" b="1" u="sng" dirty="0" smtClean="0"/>
              <a:t>supporting details, such as examples. </a:t>
            </a:r>
            <a:r>
              <a:rPr lang="en-US" sz="4000" b="1" u="sng" dirty="0" smtClean="0"/>
              <a:t>The author’s use of examples throughout the text </a:t>
            </a:r>
            <a:r>
              <a:rPr lang="en-US" sz="4000" b="1" dirty="0" smtClean="0">
                <a:solidFill>
                  <a:srgbClr val="00B050"/>
                </a:solidFill>
              </a:rPr>
              <a:t>prove that the central idea of the text surrounds</a:t>
            </a:r>
            <a:r>
              <a:rPr lang="en-US" sz="4000" b="1" u="sng" dirty="0" smtClean="0">
                <a:solidFill>
                  <a:srgbClr val="FF0000"/>
                </a:solidFill>
              </a:rPr>
              <a:t> the necessity providing art in school on a daily.</a:t>
            </a:r>
            <a:endParaRPr lang="en-US" sz="4000" b="1" u="sng" dirty="0">
              <a:solidFill>
                <a:srgbClr val="FF0000"/>
              </a:solidFill>
            </a:endParaRPr>
          </a:p>
          <a:p>
            <a:pPr marL="91441" indent="0">
              <a:buNone/>
            </a:pPr>
            <a:endParaRPr lang="en-US" sz="2800" dirty="0" smtClean="0"/>
          </a:p>
          <a:p>
            <a:pPr marL="91441" indent="0">
              <a:buNone/>
            </a:pPr>
            <a:endParaRPr lang="en-US" dirty="0"/>
          </a:p>
        </p:txBody>
      </p:sp>
    </p:spTree>
    <p:extLst>
      <p:ext uri="{BB962C8B-B14F-4D97-AF65-F5344CB8AC3E}">
        <p14:creationId xmlns:p14="http://schemas.microsoft.com/office/powerpoint/2010/main" val="28638764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2 out of 2 Example</a:t>
            </a:r>
            <a:endParaRPr lang="en-US" dirty="0"/>
          </a:p>
        </p:txBody>
      </p:sp>
      <p:sp>
        <p:nvSpPr>
          <p:cNvPr id="3" name="Text Placeholder 2"/>
          <p:cNvSpPr>
            <a:spLocks noGrp="1"/>
          </p:cNvSpPr>
          <p:nvPr>
            <p:ph idx="1"/>
          </p:nvPr>
        </p:nvSpPr>
        <p:spPr>
          <a:xfrm>
            <a:off x="118335" y="2108500"/>
            <a:ext cx="11236850" cy="4346088"/>
          </a:xfrm>
        </p:spPr>
        <p:txBody>
          <a:bodyPr/>
          <a:lstStyle/>
          <a:p>
            <a:pPr marL="91441" indent="0">
              <a:buNone/>
            </a:pPr>
            <a:r>
              <a:rPr lang="en-US" sz="2800" dirty="0" smtClean="0"/>
              <a:t>	</a:t>
            </a:r>
            <a:r>
              <a:rPr lang="en-US" dirty="0"/>
              <a:t/>
            </a:r>
            <a:br>
              <a:rPr lang="en-US" dirty="0"/>
            </a:br>
            <a:r>
              <a:rPr lang="en-US" dirty="0"/>
              <a:t/>
            </a:r>
            <a:br>
              <a:rPr lang="en-US" dirty="0"/>
            </a:br>
            <a:endParaRPr lang="en-US" dirty="0"/>
          </a:p>
        </p:txBody>
      </p:sp>
      <p:pic>
        <p:nvPicPr>
          <p:cNvPr id="4" name="Picture 3"/>
          <p:cNvPicPr>
            <a:picLocks noChangeAspect="1"/>
          </p:cNvPicPr>
          <p:nvPr/>
        </p:nvPicPr>
        <p:blipFill rotWithShape="1">
          <a:blip r:embed="rId2"/>
          <a:srcRect t="16765" r="3939" b="58480"/>
          <a:stretch/>
        </p:blipFill>
        <p:spPr>
          <a:xfrm>
            <a:off x="118336" y="2427515"/>
            <a:ext cx="12382050" cy="4365172"/>
          </a:xfrm>
          <a:prstGeom prst="rect">
            <a:avLst/>
          </a:prstGeom>
        </p:spPr>
      </p:pic>
    </p:spTree>
    <p:extLst>
      <p:ext uri="{BB962C8B-B14F-4D97-AF65-F5344CB8AC3E}">
        <p14:creationId xmlns:p14="http://schemas.microsoft.com/office/powerpoint/2010/main" val="30829720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Tone </a:t>
            </a:r>
            <a:endParaRPr lang="en-US" dirty="0"/>
          </a:p>
        </p:txBody>
      </p:sp>
      <p:sp>
        <p:nvSpPr>
          <p:cNvPr id="3" name="Content Placeholder 2"/>
          <p:cNvSpPr>
            <a:spLocks noGrp="1"/>
          </p:cNvSpPr>
          <p:nvPr>
            <p:ph idx="1"/>
          </p:nvPr>
        </p:nvSpPr>
        <p:spPr>
          <a:xfrm>
            <a:off x="182880" y="2308860"/>
            <a:ext cx="12009120" cy="3676650"/>
          </a:xfrm>
        </p:spPr>
        <p:txBody>
          <a:bodyPr>
            <a:noAutofit/>
          </a:bodyPr>
          <a:lstStyle/>
          <a:p>
            <a:r>
              <a:rPr lang="en-US" sz="3500" dirty="0" smtClean="0"/>
              <a:t>How do we determine the Tone of a text?</a:t>
            </a:r>
          </a:p>
          <a:p>
            <a:r>
              <a:rPr lang="en-US" sz="3500" dirty="0" smtClean="0"/>
              <a:t>1. Figure out the meaning of the text</a:t>
            </a:r>
          </a:p>
          <a:p>
            <a:r>
              <a:rPr lang="en-US" sz="3500" dirty="0" smtClean="0"/>
              <a:t>2. How does the author feel about the meaning/subject of the text?</a:t>
            </a:r>
          </a:p>
          <a:p>
            <a:r>
              <a:rPr lang="en-US" sz="3500" dirty="0"/>
              <a:t> </a:t>
            </a:r>
            <a:r>
              <a:rPr lang="en-US" sz="3500" dirty="0" smtClean="0"/>
              <a:t>a. LOOK at the WORD CHOICE to figure out how the author feels</a:t>
            </a:r>
          </a:p>
          <a:p>
            <a:pPr lvl="1"/>
            <a:r>
              <a:rPr lang="en-US" sz="3500" dirty="0" smtClean="0"/>
              <a:t>Positive? Negative? Neutral?</a:t>
            </a:r>
            <a:r>
              <a:rPr lang="en-US" sz="3500" dirty="0" smtClean="0">
                <a:sym typeface="Wingdings" panose="05000000000000000000" pitchFamily="2" charset="2"/>
              </a:rPr>
              <a:t> Tone words </a:t>
            </a:r>
            <a:endParaRPr lang="en-US" sz="3500" dirty="0" smtClean="0"/>
          </a:p>
        </p:txBody>
      </p:sp>
    </p:spTree>
    <p:extLst>
      <p:ext uri="{BB962C8B-B14F-4D97-AF65-F5344CB8AC3E}">
        <p14:creationId xmlns:p14="http://schemas.microsoft.com/office/powerpoint/2010/main" val="38604920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Word Choice</a:t>
            </a:r>
            <a:endParaRPr lang="en-US" dirty="0"/>
          </a:p>
        </p:txBody>
      </p:sp>
      <p:sp>
        <p:nvSpPr>
          <p:cNvPr id="3" name="Content Placeholder 2"/>
          <p:cNvSpPr>
            <a:spLocks noGrp="1"/>
          </p:cNvSpPr>
          <p:nvPr>
            <p:ph idx="1"/>
          </p:nvPr>
        </p:nvSpPr>
        <p:spPr/>
        <p:txBody>
          <a:bodyPr>
            <a:normAutofit fontScale="85000" lnSpcReduction="20000"/>
          </a:bodyPr>
          <a:lstStyle/>
          <a:p>
            <a:r>
              <a:rPr lang="en-US" sz="3500" dirty="0"/>
              <a:t>R</a:t>
            </a:r>
            <a:r>
              <a:rPr lang="en-US" sz="3500" dirty="0" smtClean="0"/>
              <a:t>hyme scheme</a:t>
            </a:r>
          </a:p>
          <a:p>
            <a:pPr lvl="1"/>
            <a:r>
              <a:rPr lang="en-US" sz="3300" dirty="0" smtClean="0"/>
              <a:t>Repetition</a:t>
            </a:r>
          </a:p>
          <a:p>
            <a:r>
              <a:rPr lang="en-US" sz="3500" dirty="0" smtClean="0"/>
              <a:t>Positive/negative connotation</a:t>
            </a:r>
          </a:p>
          <a:p>
            <a:r>
              <a:rPr lang="en-US" sz="3500" dirty="0"/>
              <a:t>F</a:t>
            </a:r>
            <a:r>
              <a:rPr lang="en-US" sz="3500" dirty="0" smtClean="0"/>
              <a:t>igurative language</a:t>
            </a:r>
          </a:p>
          <a:p>
            <a:pPr lvl="1"/>
            <a:r>
              <a:rPr lang="en-US" sz="3300" dirty="0" smtClean="0"/>
              <a:t>Alliteration</a:t>
            </a:r>
          </a:p>
          <a:p>
            <a:r>
              <a:rPr lang="en-US" sz="3500" dirty="0" smtClean="0">
                <a:sym typeface="Wingdings" panose="05000000000000000000" pitchFamily="2" charset="2"/>
              </a:rPr>
              <a:t>Imagery</a:t>
            </a:r>
          </a:p>
          <a:p>
            <a:pPr lvl="1"/>
            <a:r>
              <a:rPr lang="en-US" sz="3300" dirty="0" smtClean="0">
                <a:sym typeface="Wingdings" panose="05000000000000000000" pitchFamily="2" charset="2"/>
              </a:rPr>
              <a:t>Descriptive details </a:t>
            </a:r>
            <a:endParaRPr lang="en-US" sz="3300" dirty="0"/>
          </a:p>
        </p:txBody>
      </p:sp>
    </p:spTree>
    <p:extLst>
      <p:ext uri="{BB962C8B-B14F-4D97-AF65-F5344CB8AC3E}">
        <p14:creationId xmlns:p14="http://schemas.microsoft.com/office/powerpoint/2010/main" val="31725921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820" y="973668"/>
            <a:ext cx="9795510" cy="706964"/>
          </a:xfrm>
        </p:spPr>
        <p:txBody>
          <a:bodyPr/>
          <a:lstStyle/>
          <a:p>
            <a:pPr algn="ctr"/>
            <a:r>
              <a:rPr lang="en-US" dirty="0" smtClean="0"/>
              <a:t>Analyze how the author’s word choice impacts the tone</a:t>
            </a:r>
            <a:endParaRPr lang="en-US" dirty="0"/>
          </a:p>
        </p:txBody>
      </p:sp>
      <p:sp>
        <p:nvSpPr>
          <p:cNvPr id="3" name="Content Placeholder 2"/>
          <p:cNvSpPr>
            <a:spLocks noGrp="1"/>
          </p:cNvSpPr>
          <p:nvPr>
            <p:ph idx="1"/>
          </p:nvPr>
        </p:nvSpPr>
        <p:spPr>
          <a:xfrm>
            <a:off x="125730" y="2286000"/>
            <a:ext cx="11864340" cy="4572000"/>
          </a:xfrm>
        </p:spPr>
        <p:txBody>
          <a:bodyPr>
            <a:noAutofit/>
          </a:bodyPr>
          <a:lstStyle/>
          <a:p>
            <a:r>
              <a:rPr lang="en-US" sz="2400" dirty="0" smtClean="0"/>
              <a:t>1. State the meaning or main idea of the text AND the TONE of the text.</a:t>
            </a:r>
          </a:p>
          <a:p>
            <a:r>
              <a:rPr lang="en-US" sz="2400" dirty="0" smtClean="0"/>
              <a:t>2. Write that “</a:t>
            </a:r>
            <a:r>
              <a:rPr lang="en-US" sz="2400" b="1" dirty="0" smtClean="0"/>
              <a:t>The author’s word choice impacts the tone of the text in many ways.”</a:t>
            </a:r>
          </a:p>
          <a:p>
            <a:r>
              <a:rPr lang="en-US" sz="2400" dirty="0" smtClean="0"/>
              <a:t>3. For example, the author uses </a:t>
            </a:r>
            <a:r>
              <a:rPr lang="en-US" sz="2400" b="1" u="sng" dirty="0" smtClean="0">
                <a:solidFill>
                  <a:srgbClr val="00B0F0"/>
                </a:solidFill>
              </a:rPr>
              <a:t>(rhyme scheme, alliteration, words with positive connotation, etc.)</a:t>
            </a:r>
            <a:r>
              <a:rPr lang="en-US" sz="2400" b="1" dirty="0" smtClean="0">
                <a:solidFill>
                  <a:srgbClr val="00B0F0"/>
                </a:solidFill>
              </a:rPr>
              <a:t> </a:t>
            </a:r>
            <a:r>
              <a:rPr lang="en-US" sz="2400" dirty="0" smtClean="0"/>
              <a:t>to establish the tone of the text.</a:t>
            </a:r>
          </a:p>
          <a:p>
            <a:r>
              <a:rPr lang="en-US" sz="2400" dirty="0" smtClean="0"/>
              <a:t>4. When the author utilizes words like “______________” and “______________”, it proves that the tone of the text is ____________________________________.</a:t>
            </a:r>
          </a:p>
          <a:p>
            <a:r>
              <a:rPr lang="en-US" sz="2400" dirty="0" smtClean="0"/>
              <a:t>5. Additionally, the author’s use of _________________________ and _______________________ establish that the </a:t>
            </a:r>
            <a:r>
              <a:rPr lang="en-US" sz="2400" b="1" u="sng" dirty="0" smtClean="0">
                <a:solidFill>
                  <a:srgbClr val="00B0F0"/>
                </a:solidFill>
              </a:rPr>
              <a:t>(rhyme scheme, alliteration, words with positive connotation)</a:t>
            </a:r>
            <a:r>
              <a:rPr lang="en-US" sz="2400" dirty="0" smtClean="0">
                <a:solidFill>
                  <a:schemeClr val="tx1"/>
                </a:solidFill>
              </a:rPr>
              <a:t> significantly </a:t>
            </a:r>
            <a:r>
              <a:rPr lang="en-US" sz="2400" dirty="0" smtClean="0"/>
              <a:t>impacts the author’s tone.</a:t>
            </a:r>
            <a:endParaRPr lang="en-US" sz="2400" dirty="0"/>
          </a:p>
        </p:txBody>
      </p:sp>
    </p:spTree>
    <p:extLst>
      <p:ext uri="{BB962C8B-B14F-4D97-AF65-F5344CB8AC3E}">
        <p14:creationId xmlns:p14="http://schemas.microsoft.com/office/powerpoint/2010/main" val="1899765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Author’s Arguments</a:t>
            </a:r>
            <a:endParaRPr lang="en-US" dirty="0"/>
          </a:p>
        </p:txBody>
      </p:sp>
      <p:sp>
        <p:nvSpPr>
          <p:cNvPr id="3" name="Content Placeholder 2"/>
          <p:cNvSpPr>
            <a:spLocks noGrp="1"/>
          </p:cNvSpPr>
          <p:nvPr>
            <p:ph idx="1"/>
          </p:nvPr>
        </p:nvSpPr>
        <p:spPr>
          <a:xfrm>
            <a:off x="75304" y="2398955"/>
            <a:ext cx="12037807" cy="4539727"/>
          </a:xfrm>
        </p:spPr>
        <p:txBody>
          <a:bodyPr>
            <a:normAutofit fontScale="70000" lnSpcReduction="20000"/>
          </a:bodyPr>
          <a:lstStyle/>
          <a:p>
            <a:r>
              <a:rPr lang="en-US" sz="3500" dirty="0"/>
              <a:t>Explain whether or not the authors of the passages successfully support their arguments. Use details from BOTH passages to support your answer. </a:t>
            </a:r>
            <a:endParaRPr lang="en-US" sz="3500" dirty="0" smtClean="0"/>
          </a:p>
          <a:p>
            <a:endParaRPr lang="en-US" sz="3500" dirty="0"/>
          </a:p>
          <a:p>
            <a:r>
              <a:rPr lang="en-US" sz="3500" dirty="0"/>
              <a:t>How does EACH author support his or her individual claims about </a:t>
            </a:r>
            <a:r>
              <a:rPr lang="en-US" sz="3500" dirty="0" smtClean="0"/>
              <a:t>Trash-Free Lunch? </a:t>
            </a:r>
            <a:r>
              <a:rPr lang="en-US" sz="3500" dirty="0"/>
              <a:t>Use details from BOTH passages to support your answer. </a:t>
            </a:r>
            <a:endParaRPr lang="en-US" sz="3500" dirty="0" smtClean="0"/>
          </a:p>
          <a:p>
            <a:endParaRPr lang="en-US" sz="3500" dirty="0" smtClean="0"/>
          </a:p>
          <a:p>
            <a:r>
              <a:rPr lang="en-US" sz="3500" dirty="0" smtClean="0"/>
              <a:t>Evaluate the effectiveness or credibility of both author’s arguments. Use details from BOTH passages to support your answer.</a:t>
            </a:r>
          </a:p>
          <a:p>
            <a:pPr marL="0" indent="0">
              <a:buNone/>
            </a:pPr>
            <a:endParaRPr lang="en-US" sz="3500" dirty="0" smtClean="0"/>
          </a:p>
          <a:p>
            <a:r>
              <a:rPr lang="en-US" sz="3600" dirty="0"/>
              <a:t>Evaluate the effectiveness </a:t>
            </a:r>
            <a:r>
              <a:rPr lang="en-US" sz="3600" dirty="0" smtClean="0"/>
              <a:t>the </a:t>
            </a:r>
            <a:r>
              <a:rPr lang="en-US" sz="3600" dirty="0"/>
              <a:t>selections’ arguments. Assess whether the reasoning is valid and whether it’s supported with evidence. Point out biases or missing information.</a:t>
            </a:r>
          </a:p>
          <a:p>
            <a:endParaRPr lang="en-US" sz="3500" dirty="0" smtClean="0"/>
          </a:p>
          <a:p>
            <a:endParaRPr lang="en-US" sz="2500" dirty="0"/>
          </a:p>
          <a:p>
            <a:endParaRPr lang="en-US" sz="2500" dirty="0"/>
          </a:p>
        </p:txBody>
      </p:sp>
    </p:spTree>
    <p:extLst>
      <p:ext uri="{BB962C8B-B14F-4D97-AF65-F5344CB8AC3E}">
        <p14:creationId xmlns:p14="http://schemas.microsoft.com/office/powerpoint/2010/main" val="577096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Vocabulary </a:t>
            </a:r>
            <a:endParaRPr lang="en-US" dirty="0"/>
          </a:p>
        </p:txBody>
      </p:sp>
      <p:sp>
        <p:nvSpPr>
          <p:cNvPr id="3" name="Text Placeholder 2"/>
          <p:cNvSpPr>
            <a:spLocks noGrp="1"/>
          </p:cNvSpPr>
          <p:nvPr>
            <p:ph idx="1"/>
          </p:nvPr>
        </p:nvSpPr>
        <p:spPr>
          <a:xfrm>
            <a:off x="258184" y="2183802"/>
            <a:ext cx="11811896" cy="3835997"/>
          </a:xfrm>
        </p:spPr>
        <p:txBody>
          <a:bodyPr>
            <a:normAutofit fontScale="92500" lnSpcReduction="10000"/>
          </a:bodyPr>
          <a:lstStyle/>
          <a:p>
            <a:r>
              <a:rPr lang="en-US" sz="3000" b="1" dirty="0" smtClean="0"/>
              <a:t>Claim</a:t>
            </a:r>
            <a:r>
              <a:rPr lang="en-US" sz="3000" b="1" dirty="0"/>
              <a:t>: the writer’s position on an issue or </a:t>
            </a:r>
            <a:r>
              <a:rPr lang="en-US" sz="3000" b="1" dirty="0" smtClean="0"/>
              <a:t>problem</a:t>
            </a:r>
          </a:p>
          <a:p>
            <a:r>
              <a:rPr lang="en-US" sz="3000" b="1" dirty="0" smtClean="0"/>
              <a:t>Evidence</a:t>
            </a:r>
            <a:r>
              <a:rPr lang="en-US" sz="3000" b="1" dirty="0"/>
              <a:t>: reason, a fact, statistic, example, or expert opinion that supports a </a:t>
            </a:r>
            <a:r>
              <a:rPr lang="en-US" sz="3000" b="1" dirty="0" smtClean="0"/>
              <a:t>claim</a:t>
            </a:r>
            <a:r>
              <a:rPr lang="en-US" sz="3000" b="1" dirty="0"/>
              <a:t>. </a:t>
            </a:r>
            <a:endParaRPr lang="en-US" sz="3000" b="1" dirty="0" smtClean="0"/>
          </a:p>
          <a:p>
            <a:r>
              <a:rPr lang="en-US" sz="3000" b="1" dirty="0" smtClean="0"/>
              <a:t>Evaluating </a:t>
            </a:r>
            <a:r>
              <a:rPr lang="en-US" sz="3000" b="1" dirty="0"/>
              <a:t>Evidence: determine the strength and quality of the facts, statistics, reasons, examples, and sources that support a </a:t>
            </a:r>
            <a:r>
              <a:rPr lang="en-US" sz="3000" b="1" dirty="0" smtClean="0"/>
              <a:t>claim.</a:t>
            </a:r>
          </a:p>
          <a:p>
            <a:r>
              <a:rPr lang="en-US" sz="3000" b="1" dirty="0" smtClean="0"/>
              <a:t>Valid: Pass the AAA test</a:t>
            </a:r>
          </a:p>
          <a:p>
            <a:r>
              <a:rPr lang="en-US" sz="3000" b="1" dirty="0" smtClean="0"/>
              <a:t>Bias: favors one side over another in an UNFAIR way</a:t>
            </a:r>
            <a:endParaRPr lang="en-US" sz="3000" b="1" dirty="0"/>
          </a:p>
          <a:p>
            <a:pPr marL="91441" indent="0">
              <a:buNone/>
            </a:pPr>
            <a:endParaRPr lang="en-US" dirty="0"/>
          </a:p>
        </p:txBody>
      </p:sp>
    </p:spTree>
    <p:extLst>
      <p:ext uri="{BB962C8B-B14F-4D97-AF65-F5344CB8AC3E}">
        <p14:creationId xmlns:p14="http://schemas.microsoft.com/office/powerpoint/2010/main" val="14248034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986"/>
        <p:cNvGrpSpPr/>
        <p:nvPr/>
      </p:nvGrpSpPr>
      <p:grpSpPr>
        <a:xfrm>
          <a:off x="0" y="0"/>
          <a:ext cx="0" cy="0"/>
          <a:chOff x="0" y="0"/>
          <a:chExt cx="0" cy="0"/>
        </a:xfrm>
      </p:grpSpPr>
      <p:sp>
        <p:nvSpPr>
          <p:cNvPr id="2987" name="Shape 2987"/>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chemeClr val="lt2"/>
              </a:buClr>
              <a:buSzPct val="25000"/>
              <a:buFont typeface="Century Gothic"/>
              <a:buNone/>
            </a:pPr>
            <a:r>
              <a:rPr lang="en-US" sz="3600" b="0" i="0" u="none" strike="noStrike" cap="none">
                <a:solidFill>
                  <a:schemeClr val="lt2"/>
                </a:solidFill>
                <a:latin typeface="Century Gothic"/>
                <a:ea typeface="Century Gothic"/>
                <a:cs typeface="Century Gothic"/>
                <a:sym typeface="Century Gothic"/>
              </a:rPr>
              <a:t>Assessing the argument</a:t>
            </a:r>
          </a:p>
        </p:txBody>
      </p:sp>
      <p:sp>
        <p:nvSpPr>
          <p:cNvPr id="2988" name="Shape 2988"/>
          <p:cNvSpPr txBox="1">
            <a:spLocks noGrp="1"/>
          </p:cNvSpPr>
          <p:nvPr>
            <p:ph idx="1"/>
          </p:nvPr>
        </p:nvSpPr>
        <p:spPr>
          <a:xfrm>
            <a:off x="0" y="2603500"/>
            <a:ext cx="12032342" cy="44069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accent1"/>
              </a:buClr>
              <a:buSzPct val="80000"/>
              <a:buFont typeface="Noto Sans Symbols"/>
              <a:buChar char="▶"/>
            </a:pPr>
            <a:r>
              <a:rPr lang="en-US" sz="3200" b="0" i="0" u="none" strike="noStrike" cap="none" dirty="0">
                <a:solidFill>
                  <a:srgbClr val="3F3F3F"/>
                </a:solidFill>
                <a:latin typeface="Century Gothic"/>
                <a:ea typeface="Century Gothic"/>
                <a:cs typeface="Century Gothic"/>
                <a:sym typeface="Century Gothic"/>
              </a:rPr>
              <a:t>1. Identify the argument</a:t>
            </a:r>
          </a:p>
          <a:p>
            <a:pPr marL="342900" marR="0" lvl="0" indent="-342900" algn="l" rtl="0">
              <a:spcBef>
                <a:spcPts val="1000"/>
              </a:spcBef>
              <a:spcAft>
                <a:spcPts val="0"/>
              </a:spcAft>
              <a:buClr>
                <a:schemeClr val="accent1"/>
              </a:buClr>
              <a:buSzPct val="80000"/>
              <a:buFont typeface="Noto Sans Symbols"/>
              <a:buChar char="▶"/>
            </a:pPr>
            <a:r>
              <a:rPr lang="en-US" sz="3200" b="0" i="0" u="none" strike="noStrike" cap="none" dirty="0">
                <a:solidFill>
                  <a:srgbClr val="3F3F3F"/>
                </a:solidFill>
                <a:latin typeface="Century Gothic"/>
                <a:ea typeface="Century Gothic"/>
                <a:cs typeface="Century Gothic"/>
                <a:sym typeface="Century Gothic"/>
              </a:rPr>
              <a:t>2. What are the claims/reasons?</a:t>
            </a:r>
          </a:p>
          <a:p>
            <a:pPr marL="342900" marR="0" lvl="0" indent="-342900" algn="l" rtl="0">
              <a:spcBef>
                <a:spcPts val="1000"/>
              </a:spcBef>
              <a:spcAft>
                <a:spcPts val="0"/>
              </a:spcAft>
              <a:buClr>
                <a:schemeClr val="accent1"/>
              </a:buClr>
              <a:buSzPct val="80000"/>
              <a:buFont typeface="Noto Sans Symbols"/>
              <a:buChar char="▶"/>
            </a:pPr>
            <a:r>
              <a:rPr lang="en-US" sz="3200" b="0" i="0" u="none" strike="noStrike" cap="none" dirty="0">
                <a:solidFill>
                  <a:srgbClr val="3F3F3F"/>
                </a:solidFill>
                <a:latin typeface="Century Gothic"/>
                <a:ea typeface="Century Gothic"/>
                <a:cs typeface="Century Gothic"/>
                <a:sym typeface="Century Gothic"/>
              </a:rPr>
              <a:t>3. What evidence does the author use to support his/her claims/reasons?</a:t>
            </a:r>
          </a:p>
          <a:p>
            <a:pPr marL="342900" marR="0" lvl="0" indent="-342900" algn="l" rtl="0">
              <a:spcBef>
                <a:spcPts val="1000"/>
              </a:spcBef>
              <a:spcAft>
                <a:spcPts val="0"/>
              </a:spcAft>
              <a:buClr>
                <a:schemeClr val="accent1"/>
              </a:buClr>
              <a:buSzPct val="80000"/>
              <a:buFont typeface="Noto Sans Symbols"/>
              <a:buChar char="▶"/>
            </a:pPr>
            <a:r>
              <a:rPr lang="en-US" sz="3200" b="0" i="0" u="none" strike="noStrike" cap="none" dirty="0">
                <a:solidFill>
                  <a:srgbClr val="3F3F3F"/>
                </a:solidFill>
                <a:latin typeface="Century Gothic"/>
                <a:ea typeface="Century Gothic"/>
                <a:cs typeface="Century Gothic"/>
                <a:sym typeface="Century Gothic"/>
              </a:rPr>
              <a:t>4. Is the evidence sound, relevant, and sufficient?</a:t>
            </a:r>
          </a:p>
          <a:p>
            <a:pPr marL="342900" marR="0" lvl="0" indent="-342900" algn="l" rtl="0">
              <a:spcBef>
                <a:spcPts val="1000"/>
              </a:spcBef>
              <a:spcAft>
                <a:spcPts val="0"/>
              </a:spcAft>
              <a:buClr>
                <a:schemeClr val="accent1"/>
              </a:buClr>
              <a:buSzPct val="80000"/>
              <a:buFont typeface="Noto Sans Symbols"/>
              <a:buNone/>
            </a:pPr>
            <a:endParaRPr sz="3200" b="0" i="0" u="none" strike="noStrike" cap="none" dirty="0">
              <a:solidFill>
                <a:srgbClr val="3F3F3F"/>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1313999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STEP 1</a:t>
            </a:r>
            <a:endParaRPr lang="en-US" dirty="0"/>
          </a:p>
        </p:txBody>
      </p:sp>
      <p:sp>
        <p:nvSpPr>
          <p:cNvPr id="3" name="Text Placeholder 2"/>
          <p:cNvSpPr>
            <a:spLocks noGrp="1"/>
          </p:cNvSpPr>
          <p:nvPr>
            <p:ph idx="1"/>
          </p:nvPr>
        </p:nvSpPr>
        <p:spPr/>
        <p:txBody>
          <a:bodyPr/>
          <a:lstStyle/>
          <a:p>
            <a:r>
              <a:rPr lang="en-US" sz="5000" dirty="0" smtClean="0"/>
              <a:t>Identify the claim</a:t>
            </a:r>
            <a:endParaRPr lang="en-US" sz="5000" dirty="0"/>
          </a:p>
        </p:txBody>
      </p:sp>
    </p:spTree>
    <p:extLst>
      <p:ext uri="{BB962C8B-B14F-4D97-AF65-F5344CB8AC3E}">
        <p14:creationId xmlns:p14="http://schemas.microsoft.com/office/powerpoint/2010/main" val="9913862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Step 2	</a:t>
            </a:r>
            <a:endParaRPr lang="en-US" dirty="0"/>
          </a:p>
        </p:txBody>
      </p:sp>
      <p:sp>
        <p:nvSpPr>
          <p:cNvPr id="3" name="Text Placeholder 2"/>
          <p:cNvSpPr>
            <a:spLocks noGrp="1"/>
          </p:cNvSpPr>
          <p:nvPr>
            <p:ph idx="1"/>
          </p:nvPr>
        </p:nvSpPr>
        <p:spPr/>
        <p:txBody>
          <a:bodyPr/>
          <a:lstStyle/>
          <a:p>
            <a:r>
              <a:rPr lang="en-US" sz="5000" dirty="0" smtClean="0"/>
              <a:t>Look for reasons and evidence that support the claim</a:t>
            </a:r>
            <a:endParaRPr lang="en-US" sz="5000" dirty="0"/>
          </a:p>
        </p:txBody>
      </p:sp>
    </p:spTree>
    <p:extLst>
      <p:ext uri="{BB962C8B-B14F-4D97-AF65-F5344CB8AC3E}">
        <p14:creationId xmlns:p14="http://schemas.microsoft.com/office/powerpoint/2010/main" val="2111798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Things to Remember!</a:t>
            </a:r>
            <a:endParaRPr lang="en-US" dirty="0"/>
          </a:p>
        </p:txBody>
      </p:sp>
      <p:sp>
        <p:nvSpPr>
          <p:cNvPr id="3" name="Content Placeholder 2"/>
          <p:cNvSpPr>
            <a:spLocks noGrp="1"/>
          </p:cNvSpPr>
          <p:nvPr>
            <p:ph idx="1"/>
          </p:nvPr>
        </p:nvSpPr>
        <p:spPr>
          <a:xfrm>
            <a:off x="139148" y="2295939"/>
            <a:ext cx="11728174" cy="4432852"/>
          </a:xfrm>
        </p:spPr>
        <p:txBody>
          <a:bodyPr>
            <a:noAutofit/>
          </a:bodyPr>
          <a:lstStyle/>
          <a:p>
            <a:r>
              <a:rPr lang="en-US" sz="2300" b="1" dirty="0" smtClean="0">
                <a:solidFill>
                  <a:schemeClr val="accent4"/>
                </a:solidFill>
              </a:rPr>
              <a:t>1. Flag any multiple choice questions that you are unsure of</a:t>
            </a:r>
          </a:p>
          <a:p>
            <a:pPr lvl="1"/>
            <a:r>
              <a:rPr lang="en-US" sz="2100" dirty="0" smtClean="0"/>
              <a:t>When the teacher says “5 minutes remaining” (if you have not already) go back to your flagged questions</a:t>
            </a:r>
          </a:p>
          <a:p>
            <a:r>
              <a:rPr lang="en-US" sz="2300" b="1" dirty="0">
                <a:solidFill>
                  <a:srgbClr val="FF0000"/>
                </a:solidFill>
              </a:rPr>
              <a:t>2</a:t>
            </a:r>
            <a:r>
              <a:rPr lang="en-US" sz="2300" b="1" dirty="0" smtClean="0">
                <a:solidFill>
                  <a:srgbClr val="FF0000"/>
                </a:solidFill>
              </a:rPr>
              <a:t>. Pace yourself</a:t>
            </a:r>
          </a:p>
          <a:p>
            <a:pPr lvl="1"/>
            <a:r>
              <a:rPr lang="en-US" sz="2300" dirty="0">
                <a:solidFill>
                  <a:srgbClr val="FF0000"/>
                </a:solidFill>
              </a:rPr>
              <a:t>Short Constructed Responses</a:t>
            </a:r>
            <a:r>
              <a:rPr lang="en-US" sz="2300" dirty="0">
                <a:sym typeface="Wingdings" panose="05000000000000000000" pitchFamily="2" charset="2"/>
              </a:rPr>
              <a:t> approximately 20 minutes</a:t>
            </a:r>
          </a:p>
          <a:p>
            <a:pPr lvl="1"/>
            <a:r>
              <a:rPr lang="en-US" sz="2300" dirty="0">
                <a:solidFill>
                  <a:srgbClr val="00B0F0"/>
                </a:solidFill>
                <a:sym typeface="Wingdings" panose="05000000000000000000" pitchFamily="2" charset="2"/>
              </a:rPr>
              <a:t>Narrative Extended Constructed Response</a:t>
            </a:r>
            <a:r>
              <a:rPr lang="en-US" sz="2300" dirty="0">
                <a:sym typeface="Wingdings" panose="05000000000000000000" pitchFamily="2" charset="2"/>
              </a:rPr>
              <a:t> approximately 35 minutes</a:t>
            </a:r>
          </a:p>
          <a:p>
            <a:pPr lvl="1"/>
            <a:r>
              <a:rPr lang="en-US" sz="2300" dirty="0">
                <a:solidFill>
                  <a:srgbClr val="0070C0"/>
                </a:solidFill>
                <a:sym typeface="Wingdings" panose="05000000000000000000" pitchFamily="2" charset="2"/>
              </a:rPr>
              <a:t>Extended Response (Informational/Argumentative)</a:t>
            </a:r>
            <a:r>
              <a:rPr lang="en-US" sz="2300" dirty="0">
                <a:sym typeface="Wingdings" panose="05000000000000000000" pitchFamily="2" charset="2"/>
              </a:rPr>
              <a:t> 60 </a:t>
            </a:r>
            <a:r>
              <a:rPr lang="en-US" sz="2300" dirty="0" smtClean="0">
                <a:sym typeface="Wingdings" panose="05000000000000000000" pitchFamily="2" charset="2"/>
              </a:rPr>
              <a:t>minutes</a:t>
            </a:r>
            <a:endParaRPr lang="en-US" sz="2300" dirty="0" smtClean="0"/>
          </a:p>
          <a:p>
            <a:r>
              <a:rPr lang="en-US" sz="2300" b="1" dirty="0">
                <a:solidFill>
                  <a:srgbClr val="00B050"/>
                </a:solidFill>
                <a:sym typeface="Wingdings" panose="05000000000000000000" pitchFamily="2" charset="2"/>
              </a:rPr>
              <a:t>3</a:t>
            </a:r>
            <a:r>
              <a:rPr lang="en-US" sz="2300" b="1" dirty="0" smtClean="0">
                <a:solidFill>
                  <a:srgbClr val="00B050"/>
                </a:solidFill>
                <a:sym typeface="Wingdings" panose="05000000000000000000" pitchFamily="2" charset="2"/>
              </a:rPr>
              <a:t>. Use EVERY second of time that you are given!!!</a:t>
            </a:r>
          </a:p>
          <a:p>
            <a:pPr lvl="1"/>
            <a:r>
              <a:rPr lang="en-US" sz="2300" dirty="0" smtClean="0">
                <a:sym typeface="Wingdings" panose="05000000000000000000" pitchFamily="2" charset="2"/>
              </a:rPr>
              <a:t>Make revisions, add more details, given deeper explanation, make sure your grammar and spelling is PERFECT</a:t>
            </a:r>
          </a:p>
        </p:txBody>
      </p:sp>
    </p:spTree>
    <p:extLst>
      <p:ext uri="{BB962C8B-B14F-4D97-AF65-F5344CB8AC3E}">
        <p14:creationId xmlns:p14="http://schemas.microsoft.com/office/powerpoint/2010/main" val="1174642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Step 3</a:t>
            </a:r>
            <a:endParaRPr lang="en-US" dirty="0"/>
          </a:p>
        </p:txBody>
      </p:sp>
      <p:sp>
        <p:nvSpPr>
          <p:cNvPr id="3" name="Text Placeholder 2"/>
          <p:cNvSpPr>
            <a:spLocks noGrp="1"/>
          </p:cNvSpPr>
          <p:nvPr>
            <p:ph idx="1"/>
          </p:nvPr>
        </p:nvSpPr>
        <p:spPr>
          <a:xfrm>
            <a:off x="430306" y="2603500"/>
            <a:ext cx="11295529" cy="3990938"/>
          </a:xfrm>
        </p:spPr>
        <p:txBody>
          <a:bodyPr>
            <a:normAutofit lnSpcReduction="10000"/>
          </a:bodyPr>
          <a:lstStyle/>
          <a:p>
            <a:r>
              <a:rPr lang="en-US" sz="4800" dirty="0" smtClean="0"/>
              <a:t>Make sure the evidence is VALID</a:t>
            </a:r>
            <a:r>
              <a:rPr lang="en-US" sz="4800" dirty="0" smtClean="0">
                <a:sym typeface="Wingdings" panose="05000000000000000000" pitchFamily="2" charset="2"/>
              </a:rPr>
              <a:t> </a:t>
            </a:r>
            <a:r>
              <a:rPr lang="en-US" sz="4800" b="1" dirty="0" smtClean="0"/>
              <a:t>AAA</a:t>
            </a:r>
            <a:r>
              <a:rPr lang="en-US" sz="4800" dirty="0"/>
              <a:t>:</a:t>
            </a:r>
          </a:p>
          <a:p>
            <a:pPr lvl="1"/>
            <a:r>
              <a:rPr lang="en-US" sz="4600" b="1" dirty="0"/>
              <a:t>A</a:t>
            </a:r>
            <a:r>
              <a:rPr lang="en-US" sz="4600" dirty="0"/>
              <a:t>ccurate (</a:t>
            </a:r>
            <a:r>
              <a:rPr lang="en-US" sz="4600" dirty="0" smtClean="0"/>
              <a:t>documented, credible)</a:t>
            </a:r>
            <a:endParaRPr lang="en-US" sz="4600" dirty="0"/>
          </a:p>
          <a:p>
            <a:pPr lvl="1"/>
            <a:r>
              <a:rPr lang="en-US" sz="4600" b="1" dirty="0"/>
              <a:t>A</a:t>
            </a:r>
            <a:r>
              <a:rPr lang="en-US" sz="4600" dirty="0"/>
              <a:t>ppropriate (relevant)</a:t>
            </a:r>
          </a:p>
          <a:p>
            <a:pPr lvl="1"/>
            <a:r>
              <a:rPr lang="en-US" sz="4600" b="1" dirty="0"/>
              <a:t>A</a:t>
            </a:r>
            <a:r>
              <a:rPr lang="en-US" sz="4600" dirty="0"/>
              <a:t>dequate (enough)</a:t>
            </a:r>
          </a:p>
          <a:p>
            <a:endParaRPr lang="en-US" dirty="0"/>
          </a:p>
        </p:txBody>
      </p:sp>
    </p:spTree>
    <p:extLst>
      <p:ext uri="{BB962C8B-B14F-4D97-AF65-F5344CB8AC3E}">
        <p14:creationId xmlns:p14="http://schemas.microsoft.com/office/powerpoint/2010/main" val="37028900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Does the author support his/her argument? </a:t>
            </a:r>
            <a:endParaRPr lang="en-US" dirty="0"/>
          </a:p>
        </p:txBody>
      </p:sp>
      <p:sp>
        <p:nvSpPr>
          <p:cNvPr id="3" name="Content Placeholder 2"/>
          <p:cNvSpPr>
            <a:spLocks noGrp="1"/>
          </p:cNvSpPr>
          <p:nvPr>
            <p:ph idx="1"/>
          </p:nvPr>
        </p:nvSpPr>
        <p:spPr>
          <a:xfrm>
            <a:off x="91440" y="2377440"/>
            <a:ext cx="12001500" cy="4800600"/>
          </a:xfrm>
        </p:spPr>
        <p:txBody>
          <a:bodyPr>
            <a:normAutofit/>
          </a:bodyPr>
          <a:lstStyle/>
          <a:p>
            <a:r>
              <a:rPr lang="en-US" sz="2400" dirty="0" smtClean="0"/>
              <a:t>1. Identify the claim (what is the author’s argument or viewpoint on the topic?)</a:t>
            </a:r>
          </a:p>
          <a:p>
            <a:r>
              <a:rPr lang="en-US" sz="2400" dirty="0" smtClean="0"/>
              <a:t>2. </a:t>
            </a:r>
            <a:r>
              <a:rPr lang="en-US" sz="2400" dirty="0"/>
              <a:t>How does the author support his/her claim?</a:t>
            </a:r>
          </a:p>
          <a:p>
            <a:pPr lvl="1"/>
            <a:r>
              <a:rPr lang="en-US" sz="2400" b="1" u="sng" dirty="0"/>
              <a:t>Supporting details such as </a:t>
            </a:r>
            <a:r>
              <a:rPr lang="en-US" sz="2400" dirty="0"/>
              <a:t>(examples, statistics, descriptions, quotes, or analogies, real-life examples or evidence</a:t>
            </a:r>
            <a:r>
              <a:rPr lang="en-US" sz="2400" dirty="0" smtClean="0"/>
              <a:t>?)</a:t>
            </a:r>
            <a:endParaRPr lang="en-US" sz="2400" dirty="0"/>
          </a:p>
          <a:p>
            <a:r>
              <a:rPr lang="en-US" sz="2400" dirty="0" smtClean="0"/>
              <a:t>3. Evidence</a:t>
            </a:r>
            <a:r>
              <a:rPr lang="en-US" sz="2400" dirty="0" smtClean="0">
                <a:sym typeface="Wingdings" panose="05000000000000000000" pitchFamily="2" charset="2"/>
              </a:rPr>
              <a:t> For example, the author states, “An example of how you said he/she supports his/her argument.”</a:t>
            </a:r>
            <a:endParaRPr lang="en-US" sz="2400" dirty="0" smtClean="0"/>
          </a:p>
          <a:p>
            <a:r>
              <a:rPr lang="en-US" sz="2400" dirty="0"/>
              <a:t>4</a:t>
            </a:r>
            <a:r>
              <a:rPr lang="en-US" sz="2400" dirty="0" smtClean="0"/>
              <a:t>. Is </a:t>
            </a:r>
            <a:r>
              <a:rPr lang="en-US" sz="2400" dirty="0"/>
              <a:t>the </a:t>
            </a:r>
            <a:r>
              <a:rPr lang="en-US" sz="2400" dirty="0" smtClean="0"/>
              <a:t>author’s support strong/credible?</a:t>
            </a:r>
            <a:endParaRPr lang="en-US" sz="2400" dirty="0"/>
          </a:p>
          <a:p>
            <a:pPr lvl="1"/>
            <a:r>
              <a:rPr lang="en-US" sz="2400" dirty="0"/>
              <a:t>Is </a:t>
            </a:r>
            <a:r>
              <a:rPr lang="en-US" sz="2400" dirty="0" smtClean="0"/>
              <a:t>the support/evidence </a:t>
            </a:r>
            <a:r>
              <a:rPr lang="en-US" sz="2400" dirty="0" smtClean="0">
                <a:solidFill>
                  <a:srgbClr val="FF0000"/>
                </a:solidFill>
              </a:rPr>
              <a:t>Accurate</a:t>
            </a:r>
            <a:r>
              <a:rPr lang="en-US" sz="2400" dirty="0">
                <a:solidFill>
                  <a:srgbClr val="FF0000"/>
                </a:solidFill>
              </a:rPr>
              <a:t>, </a:t>
            </a:r>
            <a:r>
              <a:rPr lang="en-US" sz="2400" dirty="0" smtClean="0">
                <a:solidFill>
                  <a:srgbClr val="FF0000"/>
                </a:solidFill>
              </a:rPr>
              <a:t>Appropriate</a:t>
            </a:r>
            <a:r>
              <a:rPr lang="en-US" sz="2400" dirty="0">
                <a:solidFill>
                  <a:srgbClr val="FF0000"/>
                </a:solidFill>
              </a:rPr>
              <a:t>, AND </a:t>
            </a:r>
            <a:r>
              <a:rPr lang="en-US" sz="2400" dirty="0" smtClean="0">
                <a:solidFill>
                  <a:srgbClr val="FF0000"/>
                </a:solidFill>
              </a:rPr>
              <a:t>Adequate</a:t>
            </a:r>
            <a:r>
              <a:rPr lang="en-US" sz="2400" dirty="0" smtClean="0"/>
              <a:t>?</a:t>
            </a:r>
          </a:p>
          <a:p>
            <a:r>
              <a:rPr lang="en-US" sz="2400" dirty="0" smtClean="0"/>
              <a:t>5. Explanation</a:t>
            </a:r>
          </a:p>
          <a:p>
            <a:pPr lvl="1"/>
            <a:endParaRPr lang="en-US" dirty="0" smtClean="0"/>
          </a:p>
        </p:txBody>
      </p:sp>
    </p:spTree>
    <p:extLst>
      <p:ext uri="{BB962C8B-B14F-4D97-AF65-F5344CB8AC3E}">
        <p14:creationId xmlns:p14="http://schemas.microsoft.com/office/powerpoint/2010/main" val="866321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 Short Constructed Response</a:t>
            </a:r>
            <a:endParaRPr lang="en-US" dirty="0"/>
          </a:p>
        </p:txBody>
      </p:sp>
      <p:sp>
        <p:nvSpPr>
          <p:cNvPr id="3" name="Text Placeholder 2"/>
          <p:cNvSpPr>
            <a:spLocks noGrp="1"/>
          </p:cNvSpPr>
          <p:nvPr>
            <p:ph idx="1"/>
          </p:nvPr>
        </p:nvSpPr>
        <p:spPr>
          <a:xfrm>
            <a:off x="0" y="2097740"/>
            <a:ext cx="12360536" cy="4959276"/>
          </a:xfrm>
        </p:spPr>
        <p:txBody>
          <a:bodyPr/>
          <a:lstStyle/>
          <a:p>
            <a:endParaRPr lang="en-US" sz="2500" dirty="0" smtClean="0"/>
          </a:p>
          <a:p>
            <a:r>
              <a:rPr lang="en-US" sz="2500" dirty="0" smtClean="0"/>
              <a:t>Of the two claims regarding whether or not snacks should be allowed in the movie theaters, the argument that supports outside snacks is the most effective. The author presents two reasons to prove that snacks should be permitted: the movie theater snacks are unhealthy and expensive. For example, the author argues, “the options at the concession stand are always junk food [. . .  and theaters mark] up the price as much as 900 percent.” The evidence provided is valid because it accurately, appropriately and adequately supports the author’s claim. Additionally, the author’s argument is free from bias and is not missing any valuable information.</a:t>
            </a:r>
            <a:endParaRPr lang="en-US" sz="2500" dirty="0"/>
          </a:p>
        </p:txBody>
      </p:sp>
    </p:spTree>
    <p:extLst>
      <p:ext uri="{BB962C8B-B14F-4D97-AF65-F5344CB8AC3E}">
        <p14:creationId xmlns:p14="http://schemas.microsoft.com/office/powerpoint/2010/main" val="1638362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 Short Constructed Response</a:t>
            </a:r>
            <a:endParaRPr lang="en-US" dirty="0"/>
          </a:p>
        </p:txBody>
      </p:sp>
      <p:sp>
        <p:nvSpPr>
          <p:cNvPr id="3" name="Content Placeholder 2"/>
          <p:cNvSpPr>
            <a:spLocks noGrp="1"/>
          </p:cNvSpPr>
          <p:nvPr>
            <p:ph idx="1"/>
          </p:nvPr>
        </p:nvSpPr>
        <p:spPr>
          <a:xfrm>
            <a:off x="161365" y="2345167"/>
            <a:ext cx="12030635" cy="4980791"/>
          </a:xfrm>
        </p:spPr>
        <p:txBody>
          <a:bodyPr>
            <a:noAutofit/>
          </a:bodyPr>
          <a:lstStyle/>
          <a:p>
            <a:pPr marL="0" indent="0">
              <a:buNone/>
            </a:pPr>
            <a:r>
              <a:rPr lang="en-US" dirty="0" smtClean="0"/>
              <a:t>	</a:t>
            </a:r>
            <a:r>
              <a:rPr lang="en-US" sz="2500" dirty="0"/>
              <a:t>The passage "Thinking up a storm" does not support their argument because they give no evidence. In paragraph one the author explains how Anita and tucker used brainstorming to their advantage. While this does give us an example, it does not give us any evidence of how the brainstorming techniques can be effective. On the other hand, the passage "The teamwork trap" does successfully support their argument by using evidence. For example, the author states "in 1986 when the challenger space shuttle exploded [and...] It was revealed later that a few members of the group who designed the shuttle knew that a few parts were not quite right" The evidence explains how the shuttle wasn't built correctly because the team was Suffering from group-think because they just stuck with one idea.</a:t>
            </a:r>
          </a:p>
        </p:txBody>
      </p:sp>
    </p:spTree>
    <p:extLst>
      <p:ext uri="{BB962C8B-B14F-4D97-AF65-F5344CB8AC3E}">
        <p14:creationId xmlns:p14="http://schemas.microsoft.com/office/powerpoint/2010/main" val="20009860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45"/>
        <p:cNvGrpSpPr/>
        <p:nvPr/>
      </p:nvGrpSpPr>
      <p:grpSpPr>
        <a:xfrm>
          <a:off x="0" y="0"/>
          <a:ext cx="0" cy="0"/>
          <a:chOff x="0" y="0"/>
          <a:chExt cx="0" cy="0"/>
        </a:xfrm>
      </p:grpSpPr>
      <p:sp>
        <p:nvSpPr>
          <p:cNvPr id="2346" name="Shape 2346"/>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chemeClr val="lt2"/>
              </a:buClr>
              <a:buSzPct val="25000"/>
              <a:buFont typeface="Century Gothic"/>
              <a:buNone/>
            </a:pPr>
            <a:r>
              <a:rPr lang="en-US" sz="3600" b="0" i="0" u="none" strike="noStrike" cap="none" dirty="0">
                <a:solidFill>
                  <a:schemeClr val="lt2"/>
                </a:solidFill>
                <a:latin typeface="Century Gothic"/>
                <a:ea typeface="Century Gothic"/>
                <a:cs typeface="Century Gothic"/>
                <a:sym typeface="Century Gothic"/>
              </a:rPr>
              <a:t>Text Structure (Literary Texts)</a:t>
            </a:r>
            <a:br>
              <a:rPr lang="en-US" sz="3600" b="0" i="0" u="none" strike="noStrike" cap="none" dirty="0">
                <a:solidFill>
                  <a:schemeClr val="lt2"/>
                </a:solidFill>
                <a:latin typeface="Century Gothic"/>
                <a:ea typeface="Century Gothic"/>
                <a:cs typeface="Century Gothic"/>
                <a:sym typeface="Century Gothic"/>
              </a:rPr>
            </a:br>
            <a:r>
              <a:rPr lang="en-US" sz="3600" b="0" i="0" u="none" strike="noStrike" cap="none" dirty="0">
                <a:solidFill>
                  <a:schemeClr val="lt2"/>
                </a:solidFill>
                <a:latin typeface="Century Gothic"/>
                <a:ea typeface="Century Gothic"/>
                <a:cs typeface="Century Gothic"/>
                <a:sym typeface="Century Gothic"/>
              </a:rPr>
              <a:t>POETRY</a:t>
            </a:r>
          </a:p>
        </p:txBody>
      </p:sp>
      <p:sp>
        <p:nvSpPr>
          <p:cNvPr id="2347" name="Shape 2347"/>
          <p:cNvSpPr txBox="1">
            <a:spLocks noGrp="1"/>
          </p:cNvSpPr>
          <p:nvPr>
            <p:ph idx="1"/>
          </p:nvPr>
        </p:nvSpPr>
        <p:spPr>
          <a:xfrm>
            <a:off x="263236" y="2174008"/>
            <a:ext cx="12081164" cy="341629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accent1"/>
              </a:buClr>
              <a:buSzPct val="25000"/>
              <a:buFont typeface="Noto Sans Symbols"/>
              <a:buNone/>
            </a:pPr>
            <a:r>
              <a:rPr lang="en-US" sz="3000" b="1" i="0" u="sng" strike="noStrike" cap="none" dirty="0">
                <a:solidFill>
                  <a:srgbClr val="3F3F3F"/>
                </a:solidFill>
                <a:latin typeface="Century Gothic"/>
                <a:ea typeface="Century Gothic"/>
                <a:cs typeface="Century Gothic"/>
                <a:sym typeface="Century Gothic"/>
              </a:rPr>
              <a:t>Poetry Elements:</a:t>
            </a:r>
          </a:p>
          <a:p>
            <a:pPr marL="514350" marR="0" lvl="0" indent="-514350" algn="l" rtl="0">
              <a:spcBef>
                <a:spcPts val="1000"/>
              </a:spcBef>
              <a:spcAft>
                <a:spcPts val="0"/>
              </a:spcAft>
              <a:buClr>
                <a:schemeClr val="accent1"/>
              </a:buClr>
              <a:buSzPct val="80000"/>
              <a:buFont typeface="Noto Sans Symbols"/>
              <a:buAutoNum type="arabicPeriod"/>
            </a:pPr>
            <a:r>
              <a:rPr lang="en-US" sz="3000" b="0" i="0" u="none" strike="noStrike" cap="none" dirty="0">
                <a:solidFill>
                  <a:srgbClr val="3F3F3F"/>
                </a:solidFill>
                <a:latin typeface="Century Gothic"/>
                <a:ea typeface="Century Gothic"/>
                <a:cs typeface="Century Gothic"/>
                <a:sym typeface="Century Gothic"/>
              </a:rPr>
              <a:t>Rhyme scheme= repetition of similar sounds</a:t>
            </a:r>
          </a:p>
          <a:p>
            <a:pPr marL="514350" marR="0" lvl="0" indent="-514350" algn="l" rtl="0">
              <a:spcBef>
                <a:spcPts val="1000"/>
              </a:spcBef>
              <a:spcAft>
                <a:spcPts val="0"/>
              </a:spcAft>
              <a:buClr>
                <a:schemeClr val="accent1"/>
              </a:buClr>
              <a:buSzPct val="80000"/>
              <a:buFont typeface="Noto Sans Symbols"/>
              <a:buAutoNum type="arabicPeriod"/>
            </a:pPr>
            <a:r>
              <a:rPr lang="en-US" sz="3000" b="0" i="0" u="none" strike="noStrike" cap="none" dirty="0">
                <a:solidFill>
                  <a:srgbClr val="3F3F3F"/>
                </a:solidFill>
                <a:latin typeface="Century Gothic"/>
                <a:ea typeface="Century Gothic"/>
                <a:cs typeface="Century Gothic"/>
                <a:sym typeface="Century Gothic"/>
              </a:rPr>
              <a:t>Meter=placing emphasis on certain words and syllables </a:t>
            </a:r>
          </a:p>
          <a:p>
            <a:pPr marL="514350" marR="0" lvl="0" indent="-514350" algn="l" rtl="0">
              <a:spcBef>
                <a:spcPts val="1000"/>
              </a:spcBef>
              <a:spcAft>
                <a:spcPts val="0"/>
              </a:spcAft>
              <a:buClr>
                <a:schemeClr val="accent1"/>
              </a:buClr>
              <a:buSzPct val="80000"/>
              <a:buFont typeface="Noto Sans Symbols"/>
              <a:buAutoNum type="arabicPeriod"/>
            </a:pPr>
            <a:r>
              <a:rPr lang="en-US" sz="3000" b="0" i="0" u="none" strike="noStrike" cap="none" dirty="0">
                <a:solidFill>
                  <a:srgbClr val="3F3F3F"/>
                </a:solidFill>
                <a:latin typeface="Century Gothic"/>
                <a:ea typeface="Century Gothic"/>
                <a:cs typeface="Century Gothic"/>
                <a:sym typeface="Century Gothic"/>
              </a:rPr>
              <a:t>Figurative Language (alliteration, imagery, metaphors, similes, hyperbole) </a:t>
            </a:r>
          </a:p>
          <a:p>
            <a:pPr marL="514350" marR="0" lvl="0" indent="-514350" algn="l" rtl="0">
              <a:spcBef>
                <a:spcPts val="1000"/>
              </a:spcBef>
              <a:spcAft>
                <a:spcPts val="0"/>
              </a:spcAft>
              <a:buClr>
                <a:schemeClr val="accent1"/>
              </a:buClr>
              <a:buSzPct val="80000"/>
              <a:buFont typeface="Noto Sans Symbols"/>
              <a:buAutoNum type="arabicPeriod"/>
            </a:pPr>
            <a:r>
              <a:rPr lang="en-US" sz="3000" b="0" i="0" u="none" strike="noStrike" cap="none" dirty="0">
                <a:solidFill>
                  <a:srgbClr val="3F3F3F"/>
                </a:solidFill>
                <a:latin typeface="Century Gothic"/>
                <a:ea typeface="Century Gothic"/>
                <a:cs typeface="Century Gothic"/>
                <a:sym typeface="Century Gothic"/>
              </a:rPr>
              <a:t>Line= arranged in a row (doesn’t have to end with a comma or a period)</a:t>
            </a:r>
          </a:p>
          <a:p>
            <a:pPr marL="514350" marR="0" lvl="0" indent="-514350" algn="l" rtl="0">
              <a:spcBef>
                <a:spcPts val="1000"/>
              </a:spcBef>
              <a:spcAft>
                <a:spcPts val="0"/>
              </a:spcAft>
              <a:buClr>
                <a:schemeClr val="accent1"/>
              </a:buClr>
              <a:buSzPct val="80000"/>
              <a:buFont typeface="Noto Sans Symbols"/>
              <a:buAutoNum type="arabicPeriod"/>
            </a:pPr>
            <a:r>
              <a:rPr lang="en-US" sz="3000" b="0" i="0" u="none" strike="noStrike" cap="none" dirty="0">
                <a:solidFill>
                  <a:srgbClr val="3F3F3F"/>
                </a:solidFill>
                <a:latin typeface="Century Gothic"/>
                <a:ea typeface="Century Gothic"/>
                <a:cs typeface="Century Gothic"/>
                <a:sym typeface="Century Gothic"/>
              </a:rPr>
              <a:t>Stanza= group of lines in a poem (paragraph)</a:t>
            </a:r>
          </a:p>
          <a:p>
            <a:pPr marL="514350" marR="0" lvl="0" indent="-514350" algn="l" rtl="0">
              <a:spcBef>
                <a:spcPts val="1000"/>
              </a:spcBef>
              <a:spcAft>
                <a:spcPts val="0"/>
              </a:spcAft>
              <a:buClr>
                <a:schemeClr val="accent1"/>
              </a:buClr>
              <a:buSzPct val="80000"/>
              <a:buFont typeface="Noto Sans Symbols"/>
              <a:buAutoNum type="arabicPeriod"/>
            </a:pPr>
            <a:r>
              <a:rPr lang="en-US" sz="3000" b="0" i="0" u="none" strike="noStrike" cap="none" dirty="0">
                <a:solidFill>
                  <a:srgbClr val="3F3F3F"/>
                </a:solidFill>
                <a:latin typeface="Century Gothic"/>
                <a:ea typeface="Century Gothic"/>
                <a:cs typeface="Century Gothic"/>
                <a:sym typeface="Century Gothic"/>
              </a:rPr>
              <a:t>Mood/Tone=the reader’s or author’s feelings towards the text</a:t>
            </a:r>
          </a:p>
          <a:p>
            <a:pPr marL="0" marR="0" lvl="0" indent="0" algn="l" rtl="0">
              <a:spcBef>
                <a:spcPts val="1000"/>
              </a:spcBef>
              <a:spcAft>
                <a:spcPts val="0"/>
              </a:spcAft>
              <a:buClr>
                <a:schemeClr val="accent1"/>
              </a:buClr>
              <a:buSzPct val="25000"/>
              <a:buFont typeface="Noto Sans Symbols"/>
              <a:buNone/>
            </a:pPr>
            <a:r>
              <a:rPr lang="en-US" sz="3000" b="1" i="0" u="none" strike="noStrike" cap="none" dirty="0">
                <a:solidFill>
                  <a:srgbClr val="EE52A4"/>
                </a:solidFill>
                <a:latin typeface="Century Gothic"/>
                <a:ea typeface="Century Gothic"/>
                <a:cs typeface="Century Gothic"/>
                <a:sym typeface="Century Gothic"/>
              </a:rPr>
              <a:t>EXAMPLE= </a:t>
            </a:r>
            <a:r>
              <a:rPr lang="en-US" sz="3000" b="1" i="0" u="sng" strike="noStrike" cap="none" dirty="0">
                <a:solidFill>
                  <a:srgbClr val="EE52A4"/>
                </a:solidFill>
                <a:latin typeface="Century Gothic"/>
                <a:ea typeface="Century Gothic"/>
                <a:cs typeface="Century Gothic"/>
                <a:sym typeface="Century Gothic"/>
              </a:rPr>
              <a:t>rhymes </a:t>
            </a:r>
            <a:r>
              <a:rPr lang="en-US" sz="3200" b="1" i="0" u="none" strike="noStrike" cap="none" dirty="0">
                <a:solidFill>
                  <a:srgbClr val="EE52A4"/>
                </a:solidFill>
                <a:latin typeface="Century Gothic"/>
                <a:ea typeface="Century Gothic"/>
                <a:cs typeface="Century Gothic"/>
                <a:sym typeface="Century Gothic"/>
              </a:rPr>
              <a:t>and rhythm </a:t>
            </a:r>
            <a:r>
              <a:rPr lang="en-US" sz="3200" b="0" i="0" u="none" strike="noStrike" cap="none" dirty="0">
                <a:solidFill>
                  <a:srgbClr val="EE52A4"/>
                </a:solidFill>
                <a:latin typeface="Century Gothic"/>
                <a:ea typeface="Century Gothic"/>
                <a:cs typeface="Century Gothic"/>
                <a:sym typeface="Century Gothic"/>
              </a:rPr>
              <a:t>help express emotions in a lyrical </a:t>
            </a:r>
            <a:r>
              <a:rPr lang="en-US" sz="3200" b="1" i="0" u="sng" strike="noStrike" cap="none" dirty="0">
                <a:solidFill>
                  <a:srgbClr val="EE52A4"/>
                </a:solidFill>
                <a:latin typeface="Century Gothic"/>
                <a:ea typeface="Century Gothic"/>
                <a:cs typeface="Century Gothic"/>
                <a:sym typeface="Century Gothic"/>
              </a:rPr>
              <a:t>poem</a:t>
            </a:r>
          </a:p>
        </p:txBody>
      </p:sp>
    </p:spTree>
    <p:extLst>
      <p:ext uri="{BB962C8B-B14F-4D97-AF65-F5344CB8AC3E}">
        <p14:creationId xmlns:p14="http://schemas.microsoft.com/office/powerpoint/2010/main" val="18559093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51"/>
        <p:cNvGrpSpPr/>
        <p:nvPr/>
      </p:nvGrpSpPr>
      <p:grpSpPr>
        <a:xfrm>
          <a:off x="0" y="0"/>
          <a:ext cx="0" cy="0"/>
          <a:chOff x="0" y="0"/>
          <a:chExt cx="0" cy="0"/>
        </a:xfrm>
      </p:grpSpPr>
      <p:sp>
        <p:nvSpPr>
          <p:cNvPr id="2352" name="Shape 2352"/>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chemeClr val="lt2"/>
              </a:buClr>
              <a:buSzPct val="25000"/>
              <a:buFont typeface="Century Gothic"/>
              <a:buNone/>
            </a:pPr>
            <a:r>
              <a:rPr lang="en-US" sz="3600" b="0" i="0" u="none" strike="noStrike" cap="none" dirty="0">
                <a:solidFill>
                  <a:schemeClr val="lt2"/>
                </a:solidFill>
                <a:latin typeface="Century Gothic"/>
                <a:ea typeface="Century Gothic"/>
                <a:cs typeface="Century Gothic"/>
                <a:sym typeface="Century Gothic"/>
              </a:rPr>
              <a:t>Text Structure (Literary Texts)</a:t>
            </a:r>
            <a:br>
              <a:rPr lang="en-US" sz="3600" b="0" i="0" u="none" strike="noStrike" cap="none" dirty="0">
                <a:solidFill>
                  <a:schemeClr val="lt2"/>
                </a:solidFill>
                <a:latin typeface="Century Gothic"/>
                <a:ea typeface="Century Gothic"/>
                <a:cs typeface="Century Gothic"/>
                <a:sym typeface="Century Gothic"/>
              </a:rPr>
            </a:br>
            <a:r>
              <a:rPr lang="en-US" sz="3600" b="0" i="0" u="none" strike="noStrike" cap="none" dirty="0">
                <a:solidFill>
                  <a:schemeClr val="lt2"/>
                </a:solidFill>
                <a:latin typeface="Century Gothic"/>
                <a:ea typeface="Century Gothic"/>
                <a:cs typeface="Century Gothic"/>
                <a:sym typeface="Century Gothic"/>
              </a:rPr>
              <a:t>DRAMA</a:t>
            </a:r>
          </a:p>
        </p:txBody>
      </p:sp>
      <p:sp>
        <p:nvSpPr>
          <p:cNvPr id="2353" name="Shape 2353"/>
          <p:cNvSpPr txBox="1">
            <a:spLocks noGrp="1"/>
          </p:cNvSpPr>
          <p:nvPr>
            <p:ph idx="1"/>
          </p:nvPr>
        </p:nvSpPr>
        <p:spPr>
          <a:xfrm>
            <a:off x="263236" y="2174008"/>
            <a:ext cx="12081164" cy="341629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accent1"/>
              </a:buClr>
              <a:buSzPct val="25000"/>
              <a:buFont typeface="Noto Sans Symbols"/>
              <a:buNone/>
            </a:pPr>
            <a:r>
              <a:rPr lang="en-US" sz="3000" b="1" i="0" u="sng" strike="noStrike" cap="none" dirty="0">
                <a:solidFill>
                  <a:srgbClr val="3F3F3F"/>
                </a:solidFill>
                <a:latin typeface="Century Gothic"/>
                <a:ea typeface="Century Gothic"/>
                <a:cs typeface="Century Gothic"/>
                <a:sym typeface="Century Gothic"/>
              </a:rPr>
              <a:t>Drama Elements:</a:t>
            </a:r>
          </a:p>
          <a:p>
            <a:pPr marL="514350" marR="0" lvl="0" indent="-514350" algn="l" rtl="0">
              <a:spcBef>
                <a:spcPts val="1000"/>
              </a:spcBef>
              <a:spcAft>
                <a:spcPts val="0"/>
              </a:spcAft>
              <a:buClr>
                <a:schemeClr val="accent1"/>
              </a:buClr>
              <a:buSzPct val="80000"/>
              <a:buFont typeface="Noto Sans Symbols"/>
              <a:buAutoNum type="arabicPeriod"/>
            </a:pPr>
            <a:r>
              <a:rPr lang="en-US" sz="3000" b="0" i="0" u="none" strike="noStrike" cap="none" dirty="0">
                <a:solidFill>
                  <a:srgbClr val="3F3F3F"/>
                </a:solidFill>
                <a:latin typeface="Century Gothic"/>
                <a:ea typeface="Century Gothic"/>
                <a:cs typeface="Century Gothic"/>
                <a:sym typeface="Century Gothic"/>
              </a:rPr>
              <a:t>Stage Directions</a:t>
            </a:r>
          </a:p>
          <a:p>
            <a:pPr marL="514350" marR="0" lvl="0" indent="-514350" algn="l" rtl="0">
              <a:spcBef>
                <a:spcPts val="1000"/>
              </a:spcBef>
              <a:spcAft>
                <a:spcPts val="0"/>
              </a:spcAft>
              <a:buClr>
                <a:schemeClr val="accent1"/>
              </a:buClr>
              <a:buSzPct val="80000"/>
              <a:buFont typeface="Noto Sans Symbols"/>
              <a:buAutoNum type="arabicPeriod"/>
            </a:pPr>
            <a:r>
              <a:rPr lang="en-US" sz="3000" b="0" i="0" u="none" strike="noStrike" cap="none" dirty="0">
                <a:solidFill>
                  <a:srgbClr val="3F3F3F"/>
                </a:solidFill>
                <a:latin typeface="Century Gothic"/>
                <a:ea typeface="Century Gothic"/>
                <a:cs typeface="Century Gothic"/>
                <a:sym typeface="Century Gothic"/>
              </a:rPr>
              <a:t>Characters (Actors)</a:t>
            </a:r>
          </a:p>
          <a:p>
            <a:pPr marL="514350" marR="0" lvl="0" indent="-514350" algn="l" rtl="0">
              <a:spcBef>
                <a:spcPts val="1000"/>
              </a:spcBef>
              <a:spcAft>
                <a:spcPts val="0"/>
              </a:spcAft>
              <a:buClr>
                <a:schemeClr val="accent1"/>
              </a:buClr>
              <a:buSzPct val="80000"/>
              <a:buFont typeface="Noto Sans Symbols"/>
              <a:buAutoNum type="arabicPeriod"/>
            </a:pPr>
            <a:r>
              <a:rPr lang="en-US" sz="3000" b="0" i="0" u="none" strike="noStrike" cap="none" dirty="0">
                <a:solidFill>
                  <a:srgbClr val="3F3F3F"/>
                </a:solidFill>
                <a:latin typeface="Century Gothic"/>
                <a:ea typeface="Century Gothic"/>
                <a:cs typeface="Century Gothic"/>
                <a:sym typeface="Century Gothic"/>
              </a:rPr>
              <a:t>Background/Set</a:t>
            </a:r>
          </a:p>
          <a:p>
            <a:pPr marL="514350" marR="0" lvl="0" indent="-514350" algn="l" rtl="0">
              <a:spcBef>
                <a:spcPts val="1000"/>
              </a:spcBef>
              <a:spcAft>
                <a:spcPts val="0"/>
              </a:spcAft>
              <a:buClr>
                <a:schemeClr val="accent1"/>
              </a:buClr>
              <a:buSzPct val="80000"/>
              <a:buFont typeface="Noto Sans Symbols"/>
              <a:buAutoNum type="arabicPeriod"/>
            </a:pPr>
            <a:r>
              <a:rPr lang="en-US" sz="3000" b="0" i="0" u="none" strike="noStrike" cap="none" dirty="0">
                <a:solidFill>
                  <a:srgbClr val="3F3F3F"/>
                </a:solidFill>
                <a:latin typeface="Century Gothic"/>
                <a:ea typeface="Century Gothic"/>
                <a:cs typeface="Century Gothic"/>
                <a:sym typeface="Century Gothic"/>
              </a:rPr>
              <a:t>Costumes</a:t>
            </a:r>
          </a:p>
          <a:p>
            <a:pPr marL="514350" marR="0" lvl="0" indent="-514350" algn="l" rtl="0">
              <a:spcBef>
                <a:spcPts val="1000"/>
              </a:spcBef>
              <a:spcAft>
                <a:spcPts val="0"/>
              </a:spcAft>
              <a:buClr>
                <a:schemeClr val="accent1"/>
              </a:buClr>
              <a:buSzPct val="80000"/>
              <a:buFont typeface="Noto Sans Symbols"/>
              <a:buAutoNum type="arabicPeriod"/>
            </a:pPr>
            <a:r>
              <a:rPr lang="en-US" sz="3000" b="0" i="0" u="none" strike="noStrike" cap="none" dirty="0">
                <a:solidFill>
                  <a:srgbClr val="3F3F3F"/>
                </a:solidFill>
                <a:latin typeface="Century Gothic"/>
                <a:ea typeface="Century Gothic"/>
                <a:cs typeface="Century Gothic"/>
                <a:sym typeface="Century Gothic"/>
              </a:rPr>
              <a:t>Dialogue </a:t>
            </a:r>
          </a:p>
          <a:p>
            <a:pPr marL="514350" marR="0" lvl="0" indent="-514350" algn="l" rtl="0">
              <a:spcBef>
                <a:spcPts val="1000"/>
              </a:spcBef>
              <a:spcAft>
                <a:spcPts val="0"/>
              </a:spcAft>
              <a:buClr>
                <a:schemeClr val="accent1"/>
              </a:buClr>
              <a:buSzPct val="80000"/>
              <a:buFont typeface="Noto Sans Symbols"/>
              <a:buAutoNum type="arabicPeriod"/>
            </a:pPr>
            <a:r>
              <a:rPr lang="en-US" sz="3000" b="0" i="0" u="none" strike="noStrike" cap="none" dirty="0">
                <a:solidFill>
                  <a:srgbClr val="3F3F3F"/>
                </a:solidFill>
                <a:latin typeface="Century Gothic"/>
                <a:ea typeface="Century Gothic"/>
                <a:cs typeface="Century Gothic"/>
                <a:sym typeface="Century Gothic"/>
              </a:rPr>
              <a:t>Facial Expressions</a:t>
            </a:r>
          </a:p>
          <a:p>
            <a:pPr marL="514350" marR="0" lvl="0" indent="-514350" algn="l" rtl="0">
              <a:spcBef>
                <a:spcPts val="1000"/>
              </a:spcBef>
              <a:spcAft>
                <a:spcPts val="0"/>
              </a:spcAft>
              <a:buClr>
                <a:schemeClr val="accent1"/>
              </a:buClr>
              <a:buSzPct val="80000"/>
              <a:buFont typeface="Noto Sans Symbols"/>
              <a:buAutoNum type="arabicPeriod"/>
            </a:pPr>
            <a:r>
              <a:rPr lang="en-US" sz="3000" b="0" i="0" u="none" strike="noStrike" cap="none" dirty="0">
                <a:solidFill>
                  <a:srgbClr val="3F3F3F"/>
                </a:solidFill>
                <a:latin typeface="Century Gothic"/>
                <a:ea typeface="Century Gothic"/>
                <a:cs typeface="Century Gothic"/>
                <a:sym typeface="Century Gothic"/>
              </a:rPr>
              <a:t>Scenes</a:t>
            </a:r>
          </a:p>
          <a:p>
            <a:pPr marL="514350" marR="0" lvl="0" indent="-514350" algn="l" rtl="0">
              <a:spcBef>
                <a:spcPts val="1000"/>
              </a:spcBef>
              <a:spcAft>
                <a:spcPts val="0"/>
              </a:spcAft>
              <a:buClr>
                <a:schemeClr val="accent1"/>
              </a:buClr>
              <a:buSzPct val="80000"/>
              <a:buFont typeface="Noto Sans Symbols"/>
              <a:buAutoNum type="arabicPeriod"/>
            </a:pPr>
            <a:r>
              <a:rPr lang="en-US" sz="3000" b="0" i="0" u="none" strike="noStrike" cap="none" dirty="0">
                <a:solidFill>
                  <a:srgbClr val="3F3F3F"/>
                </a:solidFill>
                <a:latin typeface="Century Gothic"/>
                <a:ea typeface="Century Gothic"/>
                <a:cs typeface="Century Gothic"/>
                <a:sym typeface="Century Gothic"/>
              </a:rPr>
              <a:t>Special effects</a:t>
            </a:r>
          </a:p>
          <a:p>
            <a:pPr marL="0" marR="0" lvl="0" indent="0" algn="l" rtl="0">
              <a:spcBef>
                <a:spcPts val="1000"/>
              </a:spcBef>
              <a:spcAft>
                <a:spcPts val="0"/>
              </a:spcAft>
              <a:buClr>
                <a:schemeClr val="accent1"/>
              </a:buClr>
              <a:buSzPct val="25000"/>
              <a:buFont typeface="Noto Sans Symbols"/>
              <a:buNone/>
            </a:pPr>
            <a:r>
              <a:rPr lang="en-US" sz="2800" b="1" i="0" u="none" strike="noStrike" cap="none" dirty="0">
                <a:solidFill>
                  <a:srgbClr val="00B0F0"/>
                </a:solidFill>
                <a:latin typeface="Century Gothic"/>
                <a:ea typeface="Century Gothic"/>
                <a:cs typeface="Century Gothic"/>
                <a:sym typeface="Century Gothic"/>
              </a:rPr>
              <a:t>EXAMPLE=stage directions </a:t>
            </a:r>
            <a:r>
              <a:rPr lang="en-US" sz="2800" b="0" i="0" u="none" strike="noStrike" cap="none" dirty="0">
                <a:solidFill>
                  <a:srgbClr val="00B0F0"/>
                </a:solidFill>
                <a:latin typeface="Century Gothic"/>
                <a:ea typeface="Century Gothic"/>
                <a:cs typeface="Century Gothic"/>
                <a:sym typeface="Century Gothic"/>
              </a:rPr>
              <a:t>show the characters how to act out their parts </a:t>
            </a:r>
            <a:r>
              <a:rPr lang="en-US" sz="2800" b="1" i="0" u="sng" strike="noStrike" cap="none" dirty="0">
                <a:solidFill>
                  <a:srgbClr val="00B0F0"/>
                </a:solidFill>
                <a:latin typeface="Century Gothic"/>
                <a:ea typeface="Century Gothic"/>
                <a:cs typeface="Century Gothic"/>
                <a:sym typeface="Century Gothic"/>
              </a:rPr>
              <a:t>(play/drama)</a:t>
            </a:r>
          </a:p>
        </p:txBody>
      </p:sp>
    </p:spTree>
    <p:extLst>
      <p:ext uri="{BB962C8B-B14F-4D97-AF65-F5344CB8AC3E}">
        <p14:creationId xmlns:p14="http://schemas.microsoft.com/office/powerpoint/2010/main" val="24772733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57"/>
        <p:cNvGrpSpPr/>
        <p:nvPr/>
      </p:nvGrpSpPr>
      <p:grpSpPr>
        <a:xfrm>
          <a:off x="0" y="0"/>
          <a:ext cx="0" cy="0"/>
          <a:chOff x="0" y="0"/>
          <a:chExt cx="0" cy="0"/>
        </a:xfrm>
      </p:grpSpPr>
      <p:sp>
        <p:nvSpPr>
          <p:cNvPr id="2358" name="Shape 2358"/>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chemeClr val="lt2"/>
              </a:buClr>
              <a:buSzPct val="25000"/>
              <a:buFont typeface="Century Gothic"/>
              <a:buNone/>
            </a:pPr>
            <a:r>
              <a:rPr lang="en-US" sz="3600" b="0" i="0" u="none" strike="noStrike" cap="none" dirty="0">
                <a:solidFill>
                  <a:schemeClr val="lt2"/>
                </a:solidFill>
                <a:latin typeface="Century Gothic"/>
                <a:ea typeface="Century Gothic"/>
                <a:cs typeface="Century Gothic"/>
                <a:sym typeface="Century Gothic"/>
              </a:rPr>
              <a:t>Text Structure (Literary Texts)</a:t>
            </a:r>
            <a:br>
              <a:rPr lang="en-US" sz="3600" b="0" i="0" u="none" strike="noStrike" cap="none" dirty="0">
                <a:solidFill>
                  <a:schemeClr val="lt2"/>
                </a:solidFill>
                <a:latin typeface="Century Gothic"/>
                <a:ea typeface="Century Gothic"/>
                <a:cs typeface="Century Gothic"/>
                <a:sym typeface="Century Gothic"/>
              </a:rPr>
            </a:br>
            <a:r>
              <a:rPr lang="en-US" sz="3600" b="0" i="0" u="none" strike="noStrike" cap="none" dirty="0">
                <a:solidFill>
                  <a:schemeClr val="lt2"/>
                </a:solidFill>
                <a:latin typeface="Century Gothic"/>
                <a:ea typeface="Century Gothic"/>
                <a:cs typeface="Century Gothic"/>
                <a:sym typeface="Century Gothic"/>
              </a:rPr>
              <a:t>STORY</a:t>
            </a:r>
          </a:p>
        </p:txBody>
      </p:sp>
      <p:sp>
        <p:nvSpPr>
          <p:cNvPr id="2359" name="Shape 2359"/>
          <p:cNvSpPr txBox="1">
            <a:spLocks noGrp="1"/>
          </p:cNvSpPr>
          <p:nvPr>
            <p:ph idx="1"/>
          </p:nvPr>
        </p:nvSpPr>
        <p:spPr>
          <a:xfrm>
            <a:off x="360217" y="2409535"/>
            <a:ext cx="12081164" cy="341629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accent1"/>
              </a:buClr>
              <a:buSzPct val="25000"/>
              <a:buFont typeface="Noto Sans Symbols"/>
              <a:buNone/>
            </a:pPr>
            <a:r>
              <a:rPr lang="en-US" sz="3000" b="1" i="0" u="sng" strike="noStrike" cap="none" dirty="0">
                <a:solidFill>
                  <a:srgbClr val="3F3F3F"/>
                </a:solidFill>
                <a:latin typeface="Century Gothic"/>
                <a:ea typeface="Century Gothic"/>
                <a:cs typeface="Century Gothic"/>
                <a:sym typeface="Century Gothic"/>
              </a:rPr>
              <a:t>Story Elements:</a:t>
            </a:r>
          </a:p>
          <a:p>
            <a:pPr marL="514350" marR="0" lvl="0" indent="-514350" algn="l" rtl="0">
              <a:spcBef>
                <a:spcPts val="1000"/>
              </a:spcBef>
              <a:spcAft>
                <a:spcPts val="0"/>
              </a:spcAft>
              <a:buClr>
                <a:schemeClr val="accent1"/>
              </a:buClr>
              <a:buSzPct val="80000"/>
              <a:buFont typeface="Noto Sans Symbols"/>
              <a:buAutoNum type="arabicPeriod"/>
            </a:pPr>
            <a:r>
              <a:rPr lang="en-US" sz="3000" b="1" i="0" u="none" strike="noStrike" cap="none" dirty="0">
                <a:solidFill>
                  <a:srgbClr val="3F3F3F"/>
                </a:solidFill>
                <a:latin typeface="Century Gothic"/>
                <a:ea typeface="Century Gothic"/>
                <a:cs typeface="Century Gothic"/>
                <a:sym typeface="Century Gothic"/>
              </a:rPr>
              <a:t>Plot</a:t>
            </a:r>
          </a:p>
          <a:p>
            <a:pPr marL="514350" marR="0" lvl="0" indent="-514350" algn="l" rtl="0">
              <a:spcBef>
                <a:spcPts val="1000"/>
              </a:spcBef>
              <a:spcAft>
                <a:spcPts val="0"/>
              </a:spcAft>
              <a:buClr>
                <a:schemeClr val="accent1"/>
              </a:buClr>
              <a:buSzPct val="80000"/>
              <a:buFont typeface="Noto Sans Symbols"/>
              <a:buAutoNum type="arabicPeriod"/>
            </a:pPr>
            <a:r>
              <a:rPr lang="en-US" sz="3000" b="1" i="0" u="none" strike="noStrike" cap="none" dirty="0">
                <a:solidFill>
                  <a:srgbClr val="3F3F3F"/>
                </a:solidFill>
                <a:latin typeface="Century Gothic"/>
                <a:ea typeface="Century Gothic"/>
                <a:cs typeface="Century Gothic"/>
                <a:sym typeface="Century Gothic"/>
              </a:rPr>
              <a:t>Exposition, Rising Action, Climax, Falling Action, Resolution</a:t>
            </a:r>
          </a:p>
          <a:p>
            <a:pPr marL="514350" marR="0" lvl="0" indent="-514350" algn="l" rtl="0">
              <a:spcBef>
                <a:spcPts val="1000"/>
              </a:spcBef>
              <a:spcAft>
                <a:spcPts val="0"/>
              </a:spcAft>
              <a:buClr>
                <a:schemeClr val="accent1"/>
              </a:buClr>
              <a:buSzPct val="80000"/>
              <a:buFont typeface="Noto Sans Symbols"/>
              <a:buAutoNum type="arabicPeriod"/>
            </a:pPr>
            <a:r>
              <a:rPr lang="en-US" sz="3000" b="1" i="0" u="none" strike="noStrike" cap="none" dirty="0">
                <a:solidFill>
                  <a:srgbClr val="3F3F3F"/>
                </a:solidFill>
                <a:latin typeface="Century Gothic"/>
                <a:ea typeface="Century Gothic"/>
                <a:cs typeface="Century Gothic"/>
                <a:sym typeface="Century Gothic"/>
              </a:rPr>
              <a:t>Theme=moral/lesson of the story</a:t>
            </a:r>
          </a:p>
          <a:p>
            <a:pPr marL="514350" marR="0" lvl="0" indent="-514350" algn="l" rtl="0">
              <a:spcBef>
                <a:spcPts val="1000"/>
              </a:spcBef>
              <a:spcAft>
                <a:spcPts val="0"/>
              </a:spcAft>
              <a:buClr>
                <a:schemeClr val="accent1"/>
              </a:buClr>
              <a:buSzPct val="80000"/>
              <a:buFont typeface="Noto Sans Symbols"/>
              <a:buAutoNum type="arabicPeriod"/>
            </a:pPr>
            <a:r>
              <a:rPr lang="en-US" sz="3000" b="1" i="0" u="none" strike="noStrike" cap="none" dirty="0">
                <a:solidFill>
                  <a:srgbClr val="3F3F3F"/>
                </a:solidFill>
                <a:latin typeface="Century Gothic"/>
                <a:ea typeface="Century Gothic"/>
                <a:cs typeface="Century Gothic"/>
                <a:sym typeface="Century Gothic"/>
              </a:rPr>
              <a:t>Characters</a:t>
            </a:r>
          </a:p>
          <a:p>
            <a:pPr marL="514350" marR="0" lvl="0" indent="-514350" algn="l" rtl="0">
              <a:spcBef>
                <a:spcPts val="1000"/>
              </a:spcBef>
              <a:spcAft>
                <a:spcPts val="0"/>
              </a:spcAft>
              <a:buClr>
                <a:schemeClr val="accent1"/>
              </a:buClr>
              <a:buSzPct val="80000"/>
              <a:buFont typeface="Noto Sans Symbols"/>
              <a:buAutoNum type="arabicPeriod"/>
            </a:pPr>
            <a:r>
              <a:rPr lang="en-US" sz="3000" b="1" i="0" u="none" strike="noStrike" cap="none" dirty="0">
                <a:solidFill>
                  <a:srgbClr val="3F3F3F"/>
                </a:solidFill>
                <a:latin typeface="Century Gothic"/>
                <a:ea typeface="Century Gothic"/>
                <a:cs typeface="Century Gothic"/>
                <a:sym typeface="Century Gothic"/>
              </a:rPr>
              <a:t>Setting</a:t>
            </a:r>
          </a:p>
          <a:p>
            <a:pPr marL="0" marR="0" lvl="0" indent="0" algn="l" rtl="0">
              <a:spcBef>
                <a:spcPts val="1000"/>
              </a:spcBef>
              <a:spcAft>
                <a:spcPts val="0"/>
              </a:spcAft>
              <a:buClr>
                <a:schemeClr val="accent1"/>
              </a:buClr>
              <a:buSzPct val="25000"/>
              <a:buFont typeface="Noto Sans Symbols"/>
              <a:buNone/>
            </a:pPr>
            <a:r>
              <a:rPr lang="en-US" sz="3200" b="0" i="0" u="none" strike="noStrike" cap="none" dirty="0">
                <a:solidFill>
                  <a:srgbClr val="00B050"/>
                </a:solidFill>
                <a:latin typeface="Century Gothic"/>
                <a:ea typeface="Century Gothic"/>
                <a:cs typeface="Century Gothic"/>
                <a:sym typeface="Century Gothic"/>
              </a:rPr>
              <a:t>FOR EXAMPLE=having a fast-paced </a:t>
            </a:r>
            <a:r>
              <a:rPr lang="en-US" sz="3200" b="1" i="0" u="none" strike="noStrike" cap="none" dirty="0">
                <a:solidFill>
                  <a:srgbClr val="00B050"/>
                </a:solidFill>
                <a:latin typeface="Century Gothic"/>
                <a:ea typeface="Century Gothic"/>
                <a:cs typeface="Century Gothic"/>
                <a:sym typeface="Century Gothic"/>
              </a:rPr>
              <a:t>plot</a:t>
            </a:r>
            <a:r>
              <a:rPr lang="en-US" sz="3200" b="0" i="0" u="none" strike="noStrike" cap="none" dirty="0">
                <a:solidFill>
                  <a:srgbClr val="00B050"/>
                </a:solidFill>
                <a:latin typeface="Century Gothic"/>
                <a:ea typeface="Century Gothic"/>
                <a:cs typeface="Century Gothic"/>
                <a:sym typeface="Century Gothic"/>
              </a:rPr>
              <a:t> shows a </a:t>
            </a:r>
            <a:r>
              <a:rPr lang="en-US" sz="3200" b="1" i="0" u="sng" strike="noStrike" cap="none" dirty="0">
                <a:solidFill>
                  <a:srgbClr val="00B050"/>
                </a:solidFill>
                <a:latin typeface="Century Gothic"/>
                <a:ea typeface="Century Gothic"/>
                <a:cs typeface="Century Gothic"/>
                <a:sym typeface="Century Gothic"/>
              </a:rPr>
              <a:t>story’s</a:t>
            </a:r>
            <a:r>
              <a:rPr lang="en-US" sz="3200" b="0" i="0" u="none" strike="noStrike" cap="none" dirty="0">
                <a:solidFill>
                  <a:srgbClr val="00B050"/>
                </a:solidFill>
                <a:latin typeface="Century Gothic"/>
                <a:ea typeface="Century Gothic"/>
                <a:cs typeface="Century Gothic"/>
                <a:sym typeface="Century Gothic"/>
              </a:rPr>
              <a:t> action and events</a:t>
            </a:r>
          </a:p>
          <a:p>
            <a:pPr marL="0" marR="0" lvl="0" indent="0" algn="l" rtl="0">
              <a:spcBef>
                <a:spcPts val="1000"/>
              </a:spcBef>
              <a:spcAft>
                <a:spcPts val="0"/>
              </a:spcAft>
              <a:buClr>
                <a:schemeClr val="accent1"/>
              </a:buClr>
              <a:buSzPct val="25000"/>
              <a:buFont typeface="Noto Sans Symbols"/>
              <a:buNone/>
            </a:pPr>
            <a:endParaRPr sz="3000" b="0" i="0" u="none" strike="noStrike" cap="none" dirty="0">
              <a:solidFill>
                <a:srgbClr val="3F3F3F"/>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35775836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27"/>
        <p:cNvGrpSpPr/>
        <p:nvPr/>
      </p:nvGrpSpPr>
      <p:grpSpPr>
        <a:xfrm>
          <a:off x="0" y="0"/>
          <a:ext cx="0" cy="0"/>
          <a:chOff x="0" y="0"/>
          <a:chExt cx="0" cy="0"/>
        </a:xfrm>
      </p:grpSpPr>
      <p:sp>
        <p:nvSpPr>
          <p:cNvPr id="2328" name="Shape 2328"/>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chemeClr val="lt2"/>
              </a:buClr>
              <a:buSzPct val="25000"/>
              <a:buFont typeface="Century Gothic"/>
              <a:buNone/>
            </a:pPr>
            <a:r>
              <a:rPr lang="en-US" sz="3600" b="0" i="0" u="none" strike="noStrike" cap="none" dirty="0">
                <a:solidFill>
                  <a:schemeClr val="lt2"/>
                </a:solidFill>
                <a:latin typeface="Century Gothic"/>
                <a:ea typeface="Century Gothic"/>
                <a:cs typeface="Century Gothic"/>
                <a:sym typeface="Century Gothic"/>
              </a:rPr>
              <a:t>Text Structure (Literary Texts)</a:t>
            </a:r>
          </a:p>
        </p:txBody>
      </p:sp>
      <p:sp>
        <p:nvSpPr>
          <p:cNvPr id="2329" name="Shape 2329"/>
          <p:cNvSpPr txBox="1">
            <a:spLocks noGrp="1"/>
          </p:cNvSpPr>
          <p:nvPr>
            <p:ph idx="1"/>
          </p:nvPr>
        </p:nvSpPr>
        <p:spPr>
          <a:xfrm>
            <a:off x="360217" y="2409535"/>
            <a:ext cx="12081164" cy="341629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accent1"/>
              </a:buClr>
              <a:buSzPct val="25000"/>
              <a:buFont typeface="Noto Sans Symbols"/>
              <a:buNone/>
            </a:pPr>
            <a:r>
              <a:rPr lang="en-US" sz="3000" b="1" i="0" u="sng" strike="noStrike" cap="none" dirty="0">
                <a:solidFill>
                  <a:srgbClr val="3F3F3F"/>
                </a:solidFill>
                <a:latin typeface="Century Gothic"/>
                <a:ea typeface="Century Gothic"/>
                <a:cs typeface="Century Gothic"/>
                <a:sym typeface="Century Gothic"/>
              </a:rPr>
              <a:t>Text Structure</a:t>
            </a:r>
            <a:r>
              <a:rPr lang="en-US" sz="3000" b="0" i="0" u="none" strike="noStrike" cap="none" dirty="0">
                <a:solidFill>
                  <a:srgbClr val="3F3F3F"/>
                </a:solidFill>
                <a:latin typeface="Century Gothic"/>
                <a:ea typeface="Century Gothic"/>
                <a:cs typeface="Century Gothic"/>
                <a:sym typeface="Century Gothic"/>
              </a:rPr>
              <a:t>=the way the parts of a literary text are organized→ text structure created for specific purpose</a:t>
            </a:r>
          </a:p>
          <a:p>
            <a:pPr marL="0" marR="0" lvl="0" indent="0" algn="l" rtl="0">
              <a:spcBef>
                <a:spcPts val="1000"/>
              </a:spcBef>
              <a:spcAft>
                <a:spcPts val="0"/>
              </a:spcAft>
              <a:buClr>
                <a:schemeClr val="accent1"/>
              </a:buClr>
              <a:buSzPct val="25000"/>
              <a:buFont typeface="Noto Sans Symbols"/>
              <a:buNone/>
            </a:pPr>
            <a:r>
              <a:rPr lang="en-US" sz="3000" b="0" i="0" u="none" strike="noStrike" cap="none" dirty="0">
                <a:solidFill>
                  <a:srgbClr val="3F3F3F"/>
                </a:solidFill>
                <a:latin typeface="Century Gothic"/>
                <a:ea typeface="Century Gothic"/>
                <a:cs typeface="Century Gothic"/>
                <a:sym typeface="Century Gothic"/>
              </a:rPr>
              <a:t>	*The </a:t>
            </a:r>
            <a:r>
              <a:rPr lang="en-US" sz="3200" b="0" i="0" u="none" strike="noStrike" cap="none" dirty="0">
                <a:solidFill>
                  <a:srgbClr val="3F3F3F"/>
                </a:solidFill>
                <a:latin typeface="Century Gothic"/>
                <a:ea typeface="Century Gothic"/>
                <a:cs typeface="Century Gothic"/>
                <a:sym typeface="Century Gothic"/>
              </a:rPr>
              <a:t>text structure of a passage is created for a  </a:t>
            </a:r>
          </a:p>
          <a:p>
            <a:pPr marL="0" marR="0" lvl="0" indent="0" algn="l" rtl="0">
              <a:spcBef>
                <a:spcPts val="1000"/>
              </a:spcBef>
              <a:spcAft>
                <a:spcPts val="0"/>
              </a:spcAft>
              <a:buClr>
                <a:schemeClr val="accent1"/>
              </a:buClr>
              <a:buSzPct val="25000"/>
              <a:buFont typeface="Noto Sans Symbols"/>
              <a:buNone/>
            </a:pPr>
            <a:r>
              <a:rPr lang="en-US" sz="3200" b="0" i="0" u="none" strike="noStrike" cap="none" dirty="0">
                <a:solidFill>
                  <a:srgbClr val="3F3F3F"/>
                </a:solidFill>
                <a:latin typeface="Century Gothic"/>
                <a:ea typeface="Century Gothic"/>
                <a:cs typeface="Century Gothic"/>
                <a:sym typeface="Century Gothic"/>
              </a:rPr>
              <a:t>     specific purpose.</a:t>
            </a:r>
          </a:p>
          <a:p>
            <a:pPr marL="0" marR="0" lvl="0" indent="0" algn="l" rtl="0">
              <a:spcBef>
                <a:spcPts val="1000"/>
              </a:spcBef>
              <a:spcAft>
                <a:spcPts val="0"/>
              </a:spcAft>
              <a:buClr>
                <a:schemeClr val="accent1"/>
              </a:buClr>
              <a:buSzPct val="25000"/>
              <a:buFont typeface="Noto Sans Symbols"/>
              <a:buNone/>
            </a:pPr>
            <a:r>
              <a:rPr lang="en-US" sz="3200" b="0" i="0" u="none" strike="noStrike" cap="none" dirty="0">
                <a:solidFill>
                  <a:schemeClr val="dk1"/>
                </a:solidFill>
                <a:latin typeface="Century Gothic"/>
                <a:ea typeface="Century Gothic"/>
                <a:cs typeface="Century Gothic"/>
                <a:sym typeface="Century Gothic"/>
              </a:rPr>
              <a:t>FOR EXAMPLE</a:t>
            </a:r>
            <a:r>
              <a:rPr lang="en-US" sz="3200" b="0" i="0" u="none" strike="noStrike" cap="none" dirty="0">
                <a:solidFill>
                  <a:srgbClr val="EE52A4"/>
                </a:solidFill>
                <a:latin typeface="Century Gothic"/>
                <a:ea typeface="Century Gothic"/>
                <a:cs typeface="Century Gothic"/>
                <a:sym typeface="Century Gothic"/>
              </a:rPr>
              <a:t>=</a:t>
            </a:r>
            <a:r>
              <a:rPr lang="en-US" sz="3200" b="1" i="0" u="none" strike="noStrike" cap="none" dirty="0">
                <a:solidFill>
                  <a:srgbClr val="EE52A4"/>
                </a:solidFill>
                <a:latin typeface="Century Gothic"/>
                <a:ea typeface="Century Gothic"/>
                <a:cs typeface="Century Gothic"/>
                <a:sym typeface="Century Gothic"/>
              </a:rPr>
              <a:t>Rhymes and rhythm </a:t>
            </a:r>
            <a:r>
              <a:rPr lang="en-US" sz="3200" b="0" i="0" u="none" strike="noStrike" cap="none" dirty="0">
                <a:solidFill>
                  <a:srgbClr val="EE52A4"/>
                </a:solidFill>
                <a:latin typeface="Century Gothic"/>
                <a:ea typeface="Century Gothic"/>
                <a:cs typeface="Century Gothic"/>
                <a:sym typeface="Century Gothic"/>
              </a:rPr>
              <a:t>help express emotions in a lyrical </a:t>
            </a:r>
            <a:r>
              <a:rPr lang="en-US" sz="3200" b="1" i="0" u="sng" strike="noStrike" cap="none" dirty="0">
                <a:solidFill>
                  <a:srgbClr val="EE52A4"/>
                </a:solidFill>
                <a:latin typeface="Century Gothic"/>
                <a:ea typeface="Century Gothic"/>
                <a:cs typeface="Century Gothic"/>
                <a:sym typeface="Century Gothic"/>
              </a:rPr>
              <a:t>poem</a:t>
            </a:r>
            <a:r>
              <a:rPr lang="en-US" sz="3200" b="1" i="0" u="none" strike="noStrike" cap="none" dirty="0">
                <a:solidFill>
                  <a:srgbClr val="EE52A4"/>
                </a:solidFill>
                <a:latin typeface="Century Gothic"/>
                <a:ea typeface="Century Gothic"/>
                <a:cs typeface="Century Gothic"/>
                <a:sym typeface="Century Gothic"/>
              </a:rPr>
              <a:t>,</a:t>
            </a:r>
            <a:r>
              <a:rPr lang="en-US" sz="3200" b="0" i="0" u="none" strike="noStrike" cap="none" dirty="0">
                <a:solidFill>
                  <a:srgbClr val="EE52A4"/>
                </a:solidFill>
                <a:latin typeface="Century Gothic"/>
                <a:ea typeface="Century Gothic"/>
                <a:cs typeface="Century Gothic"/>
                <a:sym typeface="Century Gothic"/>
              </a:rPr>
              <a:t> </a:t>
            </a:r>
            <a:r>
              <a:rPr lang="en-US" sz="3200" b="1" i="0" u="none" strike="noStrike" cap="none" dirty="0">
                <a:solidFill>
                  <a:srgbClr val="00B0F0"/>
                </a:solidFill>
                <a:latin typeface="Century Gothic"/>
                <a:ea typeface="Century Gothic"/>
                <a:cs typeface="Century Gothic"/>
                <a:sym typeface="Century Gothic"/>
              </a:rPr>
              <a:t>stage directions </a:t>
            </a:r>
            <a:r>
              <a:rPr lang="en-US" sz="3200" b="0" i="0" u="none" strike="noStrike" cap="none" dirty="0">
                <a:solidFill>
                  <a:srgbClr val="00B0F0"/>
                </a:solidFill>
                <a:latin typeface="Century Gothic"/>
                <a:ea typeface="Century Gothic"/>
                <a:cs typeface="Century Gothic"/>
                <a:sym typeface="Century Gothic"/>
              </a:rPr>
              <a:t>show the characters how to act out their parts </a:t>
            </a:r>
            <a:r>
              <a:rPr lang="en-US" sz="3200" b="1" i="0" u="sng" strike="noStrike" cap="none" dirty="0">
                <a:solidFill>
                  <a:srgbClr val="00B0F0"/>
                </a:solidFill>
                <a:latin typeface="Century Gothic"/>
                <a:ea typeface="Century Gothic"/>
                <a:cs typeface="Century Gothic"/>
                <a:sym typeface="Century Gothic"/>
              </a:rPr>
              <a:t>(play/drama)</a:t>
            </a:r>
            <a:r>
              <a:rPr lang="en-US" sz="3200" b="1" i="0" u="none" strike="noStrike" cap="none" dirty="0">
                <a:solidFill>
                  <a:srgbClr val="3F3F3F"/>
                </a:solidFill>
                <a:latin typeface="Century Gothic"/>
                <a:ea typeface="Century Gothic"/>
                <a:cs typeface="Century Gothic"/>
                <a:sym typeface="Century Gothic"/>
              </a:rPr>
              <a:t>, </a:t>
            </a:r>
            <a:r>
              <a:rPr lang="en-US" sz="3200" b="0" i="0" u="none" strike="noStrike" cap="none" dirty="0">
                <a:solidFill>
                  <a:srgbClr val="00B050"/>
                </a:solidFill>
                <a:latin typeface="Century Gothic"/>
                <a:ea typeface="Century Gothic"/>
                <a:cs typeface="Century Gothic"/>
                <a:sym typeface="Century Gothic"/>
              </a:rPr>
              <a:t>having a fast-paced </a:t>
            </a:r>
            <a:r>
              <a:rPr lang="en-US" sz="3200" b="1" i="0" u="none" strike="noStrike" cap="none" dirty="0">
                <a:solidFill>
                  <a:srgbClr val="00B050"/>
                </a:solidFill>
                <a:latin typeface="Century Gothic"/>
                <a:ea typeface="Century Gothic"/>
                <a:cs typeface="Century Gothic"/>
                <a:sym typeface="Century Gothic"/>
              </a:rPr>
              <a:t>plot</a:t>
            </a:r>
            <a:r>
              <a:rPr lang="en-US" sz="3200" b="0" i="0" u="none" strike="noStrike" cap="none" dirty="0">
                <a:solidFill>
                  <a:srgbClr val="00B050"/>
                </a:solidFill>
                <a:latin typeface="Century Gothic"/>
                <a:ea typeface="Century Gothic"/>
                <a:cs typeface="Century Gothic"/>
                <a:sym typeface="Century Gothic"/>
              </a:rPr>
              <a:t> shows a </a:t>
            </a:r>
            <a:r>
              <a:rPr lang="en-US" sz="3200" b="1" i="0" u="sng" strike="noStrike" cap="none" dirty="0">
                <a:solidFill>
                  <a:srgbClr val="00B050"/>
                </a:solidFill>
                <a:latin typeface="Century Gothic"/>
                <a:ea typeface="Century Gothic"/>
                <a:cs typeface="Century Gothic"/>
                <a:sym typeface="Century Gothic"/>
              </a:rPr>
              <a:t>story’s</a:t>
            </a:r>
            <a:r>
              <a:rPr lang="en-US" sz="3200" b="0" i="0" u="none" strike="noStrike" cap="none" dirty="0">
                <a:solidFill>
                  <a:srgbClr val="00B050"/>
                </a:solidFill>
                <a:latin typeface="Century Gothic"/>
                <a:ea typeface="Century Gothic"/>
                <a:cs typeface="Century Gothic"/>
                <a:sym typeface="Century Gothic"/>
              </a:rPr>
              <a:t> action and events</a:t>
            </a:r>
          </a:p>
          <a:p>
            <a:pPr marL="0" marR="0" lvl="0" indent="0" algn="l" rtl="0">
              <a:spcBef>
                <a:spcPts val="1000"/>
              </a:spcBef>
              <a:spcAft>
                <a:spcPts val="0"/>
              </a:spcAft>
              <a:buClr>
                <a:schemeClr val="accent1"/>
              </a:buClr>
              <a:buSzPct val="25000"/>
              <a:buFont typeface="Noto Sans Symbols"/>
              <a:buNone/>
            </a:pPr>
            <a:endParaRPr sz="3000" b="0" i="0" u="none" strike="noStrike" cap="none" dirty="0">
              <a:solidFill>
                <a:srgbClr val="3F3F3F"/>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25187310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93"/>
        <p:cNvGrpSpPr/>
        <p:nvPr/>
      </p:nvGrpSpPr>
      <p:grpSpPr>
        <a:xfrm>
          <a:off x="0" y="0"/>
          <a:ext cx="0" cy="0"/>
          <a:chOff x="0" y="0"/>
          <a:chExt cx="0" cy="0"/>
        </a:xfrm>
      </p:grpSpPr>
      <p:sp>
        <p:nvSpPr>
          <p:cNvPr id="2394" name="Shape 2394"/>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chemeClr val="lt2"/>
              </a:buClr>
              <a:buSzPct val="25000"/>
              <a:buFont typeface="Century Gothic"/>
              <a:buNone/>
            </a:pPr>
            <a:r>
              <a:rPr lang="en-US" sz="3600" b="0" i="0" u="none" strike="noStrike" cap="none" dirty="0" smtClean="0">
                <a:solidFill>
                  <a:schemeClr val="lt2"/>
                </a:solidFill>
                <a:latin typeface="Century Gothic"/>
                <a:ea typeface="Century Gothic"/>
                <a:cs typeface="Century Gothic"/>
                <a:sym typeface="Century Gothic"/>
              </a:rPr>
              <a:t>How does text </a:t>
            </a:r>
            <a:r>
              <a:rPr lang="en-US" sz="3600" b="0" i="0" u="none" strike="noStrike" cap="none" dirty="0">
                <a:solidFill>
                  <a:schemeClr val="lt2"/>
                </a:solidFill>
                <a:latin typeface="Century Gothic"/>
                <a:ea typeface="Century Gothic"/>
                <a:cs typeface="Century Gothic"/>
                <a:sym typeface="Century Gothic"/>
              </a:rPr>
              <a:t>structure contributes to </a:t>
            </a:r>
            <a:r>
              <a:rPr lang="en-US" sz="3600" b="0" i="0" u="none" strike="noStrike" cap="none" dirty="0" smtClean="0">
                <a:solidFill>
                  <a:schemeClr val="lt2"/>
                </a:solidFill>
                <a:latin typeface="Century Gothic"/>
                <a:ea typeface="Century Gothic"/>
                <a:cs typeface="Century Gothic"/>
                <a:sym typeface="Century Gothic"/>
              </a:rPr>
              <a:t>meaning?</a:t>
            </a:r>
            <a:endParaRPr lang="en-US" sz="3600" b="0" i="0" u="none" strike="noStrike" cap="none" dirty="0">
              <a:solidFill>
                <a:schemeClr val="lt2"/>
              </a:solidFill>
              <a:latin typeface="Century Gothic"/>
              <a:ea typeface="Century Gothic"/>
              <a:cs typeface="Century Gothic"/>
              <a:sym typeface="Century Gothic"/>
            </a:endParaRPr>
          </a:p>
        </p:txBody>
      </p:sp>
      <p:sp>
        <p:nvSpPr>
          <p:cNvPr id="2395" name="Shape 2395"/>
          <p:cNvSpPr txBox="1">
            <a:spLocks noGrp="1"/>
          </p:cNvSpPr>
          <p:nvPr>
            <p:ph idx="1"/>
          </p:nvPr>
        </p:nvSpPr>
        <p:spPr>
          <a:xfrm>
            <a:off x="290945" y="2471882"/>
            <a:ext cx="11804072" cy="4039754"/>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accent1"/>
              </a:buClr>
              <a:buSzPct val="25000"/>
              <a:buFont typeface="Noto Sans Symbols"/>
              <a:buNone/>
            </a:pPr>
            <a:endParaRPr sz="2500" b="0" i="0" u="none" strike="noStrike" cap="none" dirty="0">
              <a:solidFill>
                <a:srgbClr val="3F3F3F"/>
              </a:solidFill>
              <a:latin typeface="Century Gothic"/>
              <a:ea typeface="Century Gothic"/>
              <a:cs typeface="Century Gothic"/>
              <a:sym typeface="Century Gothic"/>
            </a:endParaRPr>
          </a:p>
          <a:p>
            <a:pPr marL="342900" marR="0" lvl="0" indent="-342900" algn="l" rtl="0">
              <a:spcBef>
                <a:spcPts val="1000"/>
              </a:spcBef>
              <a:spcAft>
                <a:spcPts val="0"/>
              </a:spcAft>
              <a:buClr>
                <a:schemeClr val="accent1"/>
              </a:buClr>
              <a:buSzPct val="80000"/>
              <a:buFont typeface="Noto Sans Symbols"/>
              <a:buChar char="▶"/>
            </a:pPr>
            <a:r>
              <a:rPr lang="en-US" sz="2500" b="0" i="0" u="none" strike="noStrike" cap="none" dirty="0">
                <a:solidFill>
                  <a:srgbClr val="00B050"/>
                </a:solidFill>
                <a:latin typeface="Century Gothic"/>
                <a:ea typeface="Century Gothic"/>
                <a:cs typeface="Century Gothic"/>
                <a:sym typeface="Century Gothic"/>
              </a:rPr>
              <a:t>1. </a:t>
            </a:r>
            <a:r>
              <a:rPr lang="en-US" sz="2500" b="0" i="0" u="none" strike="noStrike" cap="none" dirty="0" smtClean="0">
                <a:solidFill>
                  <a:srgbClr val="00B050"/>
                </a:solidFill>
                <a:latin typeface="Century Gothic"/>
                <a:ea typeface="Century Gothic"/>
                <a:cs typeface="Century Gothic"/>
                <a:sym typeface="Century Gothic"/>
              </a:rPr>
              <a:t>Determine the </a:t>
            </a:r>
            <a:r>
              <a:rPr lang="en-US" sz="2500" b="1" i="0" u="sng" strike="noStrike" cap="none" dirty="0" smtClean="0">
                <a:solidFill>
                  <a:srgbClr val="FF0000"/>
                </a:solidFill>
                <a:latin typeface="Century Gothic"/>
                <a:ea typeface="Century Gothic"/>
                <a:cs typeface="Century Gothic"/>
                <a:sym typeface="Century Gothic"/>
              </a:rPr>
              <a:t>meaning</a:t>
            </a:r>
            <a:r>
              <a:rPr lang="en-US" sz="2500" b="0" i="0" u="none" strike="noStrike" cap="none" dirty="0" smtClean="0">
                <a:solidFill>
                  <a:srgbClr val="00B050"/>
                </a:solidFill>
                <a:latin typeface="Century Gothic"/>
                <a:ea typeface="Century Gothic"/>
                <a:cs typeface="Century Gothic"/>
                <a:sym typeface="Century Gothic"/>
              </a:rPr>
              <a:t> or purpose of the text</a:t>
            </a:r>
          </a:p>
          <a:p>
            <a:pPr marL="342900" marR="0" lvl="0" indent="-342900" algn="l" rtl="0">
              <a:spcBef>
                <a:spcPts val="1000"/>
              </a:spcBef>
              <a:spcAft>
                <a:spcPts val="0"/>
              </a:spcAft>
              <a:buClr>
                <a:schemeClr val="accent1"/>
              </a:buClr>
              <a:buSzPct val="80000"/>
              <a:buFont typeface="Noto Sans Symbols"/>
              <a:buChar char="▶"/>
            </a:pPr>
            <a:r>
              <a:rPr lang="en-US" sz="2500" dirty="0" smtClean="0">
                <a:solidFill>
                  <a:srgbClr val="00B050"/>
                </a:solidFill>
                <a:latin typeface="Century Gothic"/>
                <a:ea typeface="Century Gothic"/>
                <a:cs typeface="Century Gothic"/>
                <a:sym typeface="Century Gothic"/>
              </a:rPr>
              <a:t>2. </a:t>
            </a:r>
            <a:r>
              <a:rPr lang="en-US" sz="2500" b="0" i="0" u="none" strike="noStrike" cap="none" dirty="0" smtClean="0">
                <a:solidFill>
                  <a:srgbClr val="00B050"/>
                </a:solidFill>
                <a:latin typeface="Century Gothic"/>
                <a:ea typeface="Century Gothic"/>
                <a:cs typeface="Century Gothic"/>
                <a:sym typeface="Century Gothic"/>
              </a:rPr>
              <a:t>Pick </a:t>
            </a:r>
            <a:r>
              <a:rPr lang="en-US" sz="2500" b="0" i="0" u="none" strike="noStrike" cap="none" dirty="0">
                <a:solidFill>
                  <a:srgbClr val="00B050"/>
                </a:solidFill>
                <a:latin typeface="Century Gothic"/>
                <a:ea typeface="Century Gothic"/>
                <a:cs typeface="Century Gothic"/>
                <a:sym typeface="Century Gothic"/>
              </a:rPr>
              <a:t>a </a:t>
            </a:r>
            <a:r>
              <a:rPr lang="en-US" sz="2500" b="1" i="0" u="sng" strike="noStrike" cap="none" dirty="0">
                <a:solidFill>
                  <a:srgbClr val="00B050"/>
                </a:solidFill>
                <a:latin typeface="Century Gothic"/>
                <a:ea typeface="Century Gothic"/>
                <a:cs typeface="Century Gothic"/>
                <a:sym typeface="Century Gothic"/>
              </a:rPr>
              <a:t>text structure </a:t>
            </a:r>
            <a:r>
              <a:rPr lang="en-US" sz="2500" b="0" i="0" u="none" strike="noStrike" cap="none" dirty="0" smtClean="0">
                <a:solidFill>
                  <a:srgbClr val="00B050"/>
                </a:solidFill>
                <a:latin typeface="Century Gothic"/>
                <a:ea typeface="Century Gothic"/>
                <a:cs typeface="Century Gothic"/>
                <a:sym typeface="Century Gothic"/>
              </a:rPr>
              <a:t>(Nonfiction</a:t>
            </a:r>
            <a:r>
              <a:rPr lang="en-US" sz="2500" b="0" i="0" u="none" strike="noStrike" cap="none" dirty="0" smtClean="0">
                <a:solidFill>
                  <a:srgbClr val="00B050"/>
                </a:solidFill>
                <a:latin typeface="Century Gothic"/>
                <a:ea typeface="Century Gothic"/>
                <a:cs typeface="Century Gothic"/>
                <a:sym typeface="Wingdings" panose="05000000000000000000" pitchFamily="2" charset="2"/>
              </a:rPr>
              <a:t> </a:t>
            </a:r>
            <a:r>
              <a:rPr lang="en-US" sz="2500" b="0" i="0" u="none" strike="noStrike" cap="none" dirty="0" smtClean="0">
                <a:solidFill>
                  <a:srgbClr val="00B050"/>
                </a:solidFill>
                <a:latin typeface="Century Gothic"/>
                <a:ea typeface="Century Gothic"/>
                <a:cs typeface="Century Gothic"/>
                <a:sym typeface="Century Gothic"/>
              </a:rPr>
              <a:t>Cause/Effect, Problem/Solution, Compare/Contrast, Fictional</a:t>
            </a:r>
            <a:r>
              <a:rPr lang="en-US" sz="2500" b="0" i="0" u="none" strike="noStrike" cap="none" dirty="0" smtClean="0">
                <a:solidFill>
                  <a:srgbClr val="00B050"/>
                </a:solidFill>
                <a:latin typeface="Century Gothic"/>
                <a:ea typeface="Century Gothic"/>
                <a:cs typeface="Century Gothic"/>
                <a:sym typeface="Wingdings" panose="05000000000000000000" pitchFamily="2" charset="2"/>
              </a:rPr>
              <a:t> </a:t>
            </a:r>
            <a:r>
              <a:rPr lang="en-US" sz="2500" b="0" i="0" u="none" strike="noStrike" cap="none" dirty="0" smtClean="0">
                <a:solidFill>
                  <a:srgbClr val="00B050"/>
                </a:solidFill>
                <a:latin typeface="Century Gothic"/>
                <a:ea typeface="Century Gothic"/>
                <a:cs typeface="Century Gothic"/>
                <a:sym typeface="Century Gothic"/>
              </a:rPr>
              <a:t>Chronological Order, Poem, Play/drama, Story)</a:t>
            </a:r>
            <a:endParaRPr lang="en-US" sz="2500" b="0" i="0" u="none" strike="noStrike" cap="none" dirty="0">
              <a:solidFill>
                <a:srgbClr val="00B050"/>
              </a:solidFill>
              <a:latin typeface="Century Gothic"/>
              <a:ea typeface="Century Gothic"/>
              <a:cs typeface="Century Gothic"/>
              <a:sym typeface="Century Gothic"/>
            </a:endParaRPr>
          </a:p>
          <a:p>
            <a:pPr marL="742950" marR="0" lvl="1" indent="-285750" algn="l" rtl="0">
              <a:spcBef>
                <a:spcPts val="1000"/>
              </a:spcBef>
              <a:spcAft>
                <a:spcPts val="0"/>
              </a:spcAft>
              <a:buClr>
                <a:schemeClr val="accent1"/>
              </a:buClr>
              <a:buSzPct val="80000"/>
              <a:buFont typeface="Noto Sans Symbols"/>
              <a:buChar char="▶"/>
            </a:pPr>
            <a:r>
              <a:rPr lang="en-US" sz="2300" b="0" i="0" u="none" strike="noStrike" cap="none" dirty="0">
                <a:solidFill>
                  <a:srgbClr val="00B050"/>
                </a:solidFill>
                <a:latin typeface="Century Gothic"/>
                <a:ea typeface="Century Gothic"/>
                <a:cs typeface="Century Gothic"/>
                <a:sym typeface="Century Gothic"/>
              </a:rPr>
              <a:t>Look at </a:t>
            </a:r>
            <a:r>
              <a:rPr lang="en-US" sz="2300" b="0" i="0" u="none" strike="noStrike" cap="none" dirty="0" smtClean="0">
                <a:solidFill>
                  <a:srgbClr val="00B050"/>
                </a:solidFill>
                <a:latin typeface="Century Gothic"/>
                <a:ea typeface="Century Gothic"/>
                <a:cs typeface="Century Gothic"/>
                <a:sym typeface="Century Gothic"/>
              </a:rPr>
              <a:t>features to determine</a:t>
            </a:r>
            <a:endParaRPr lang="en-US" sz="2300" b="0" i="0" u="none" strike="noStrike" cap="none" dirty="0">
              <a:solidFill>
                <a:srgbClr val="00B050"/>
              </a:solidFill>
              <a:latin typeface="Century Gothic"/>
              <a:ea typeface="Century Gothic"/>
              <a:cs typeface="Century Gothic"/>
              <a:sym typeface="Century Gothic"/>
            </a:endParaRPr>
          </a:p>
          <a:p>
            <a:pPr marL="342900" marR="0" lvl="0" indent="-342900" algn="l" rtl="0">
              <a:spcBef>
                <a:spcPts val="1000"/>
              </a:spcBef>
              <a:spcAft>
                <a:spcPts val="0"/>
              </a:spcAft>
              <a:buClr>
                <a:schemeClr val="accent1"/>
              </a:buClr>
              <a:buSzPct val="80000"/>
              <a:buFont typeface="Noto Sans Symbols"/>
              <a:buChar char="▶"/>
            </a:pPr>
            <a:r>
              <a:rPr lang="en-US" sz="2500" dirty="0" smtClean="0">
                <a:solidFill>
                  <a:srgbClr val="00B050"/>
                </a:solidFill>
                <a:latin typeface="Century Gothic"/>
                <a:ea typeface="Century Gothic"/>
                <a:cs typeface="Century Gothic"/>
                <a:sym typeface="Century Gothic"/>
              </a:rPr>
              <a:t>3. Provide </a:t>
            </a:r>
            <a:r>
              <a:rPr lang="en-US" sz="2500" b="1" u="sng" dirty="0" smtClean="0">
                <a:solidFill>
                  <a:srgbClr val="00B050"/>
                </a:solidFill>
                <a:latin typeface="Century Gothic"/>
                <a:ea typeface="Century Gothic"/>
                <a:cs typeface="Century Gothic"/>
                <a:sym typeface="Century Gothic"/>
              </a:rPr>
              <a:t>Evidence</a:t>
            </a:r>
            <a:r>
              <a:rPr lang="en-US" sz="2500" dirty="0" smtClean="0">
                <a:solidFill>
                  <a:srgbClr val="00B050"/>
                </a:solidFill>
                <a:latin typeface="Century Gothic"/>
                <a:ea typeface="Century Gothic"/>
                <a:cs typeface="Century Gothic"/>
                <a:sym typeface="Century Gothic"/>
              </a:rPr>
              <a:t> to support which text structure</a:t>
            </a:r>
          </a:p>
          <a:p>
            <a:pPr lvl="0">
              <a:buFont typeface="Noto Sans Symbols"/>
              <a:buChar char="▶"/>
            </a:pPr>
            <a:r>
              <a:rPr lang="en-US" sz="2500" b="0" i="0" u="none" strike="noStrike" cap="none" dirty="0" smtClean="0">
                <a:solidFill>
                  <a:srgbClr val="00B050"/>
                </a:solidFill>
                <a:latin typeface="Century Gothic"/>
                <a:ea typeface="Century Gothic"/>
                <a:cs typeface="Century Gothic"/>
                <a:sym typeface="Century Gothic"/>
              </a:rPr>
              <a:t>4. </a:t>
            </a:r>
            <a:r>
              <a:rPr lang="en-US" sz="3200" b="1" dirty="0" smtClean="0">
                <a:solidFill>
                  <a:srgbClr val="3F3F3F"/>
                </a:solidFill>
                <a:ea typeface="Century Gothic"/>
                <a:cs typeface="Century Gothic"/>
                <a:sym typeface="Century Gothic"/>
              </a:rPr>
              <a:t>HOW </a:t>
            </a:r>
            <a:r>
              <a:rPr lang="en-US" sz="3200" b="1" dirty="0">
                <a:solidFill>
                  <a:srgbClr val="FF0000"/>
                </a:solidFill>
                <a:ea typeface="Century Gothic"/>
                <a:cs typeface="Century Gothic"/>
                <a:sym typeface="Century Gothic"/>
              </a:rPr>
              <a:t>meaning</a:t>
            </a:r>
            <a:r>
              <a:rPr lang="en-US" sz="3200" b="1" dirty="0">
                <a:solidFill>
                  <a:srgbClr val="3F3F3F"/>
                </a:solidFill>
                <a:ea typeface="Century Gothic"/>
                <a:cs typeface="Century Gothic"/>
                <a:sym typeface="Century Gothic"/>
              </a:rPr>
              <a:t> connects</a:t>
            </a:r>
            <a:r>
              <a:rPr lang="en-US" sz="3200" dirty="0">
                <a:solidFill>
                  <a:srgbClr val="3F3F3F"/>
                </a:solidFill>
                <a:ea typeface="Century Gothic"/>
                <a:cs typeface="Century Gothic"/>
                <a:sym typeface="Century Gothic"/>
              </a:rPr>
              <a:t> to </a:t>
            </a:r>
            <a:r>
              <a:rPr lang="en-US" sz="3200" b="1" dirty="0">
                <a:solidFill>
                  <a:srgbClr val="00B050"/>
                </a:solidFill>
                <a:ea typeface="Century Gothic"/>
                <a:cs typeface="Century Gothic"/>
                <a:sym typeface="Century Gothic"/>
              </a:rPr>
              <a:t>structure</a:t>
            </a:r>
            <a:r>
              <a:rPr lang="en-US" sz="3200" dirty="0">
                <a:solidFill>
                  <a:srgbClr val="3F3F3F"/>
                </a:solidFill>
                <a:ea typeface="Century Gothic"/>
                <a:cs typeface="Century Gothic"/>
                <a:sym typeface="Century Gothic"/>
              </a:rPr>
              <a:t> (relationship)…</a:t>
            </a:r>
          </a:p>
          <a:p>
            <a:pPr lvl="1">
              <a:buFont typeface="Noto Sans Symbols"/>
              <a:buChar char="▶"/>
            </a:pPr>
            <a:r>
              <a:rPr lang="en-US" sz="3200" dirty="0">
                <a:solidFill>
                  <a:srgbClr val="3F3F3F"/>
                </a:solidFill>
                <a:ea typeface="Century Gothic"/>
                <a:cs typeface="Century Gothic"/>
                <a:sym typeface="Century Gothic"/>
              </a:rPr>
              <a:t>Structure→ CAUSES (leads to) the meaning</a:t>
            </a:r>
          </a:p>
        </p:txBody>
      </p:sp>
    </p:spTree>
    <p:extLst>
      <p:ext uri="{BB962C8B-B14F-4D97-AF65-F5344CB8AC3E}">
        <p14:creationId xmlns:p14="http://schemas.microsoft.com/office/powerpoint/2010/main" val="22846680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23"/>
        <p:cNvGrpSpPr/>
        <p:nvPr/>
      </p:nvGrpSpPr>
      <p:grpSpPr>
        <a:xfrm>
          <a:off x="0" y="0"/>
          <a:ext cx="0" cy="0"/>
          <a:chOff x="0" y="0"/>
          <a:chExt cx="0" cy="0"/>
        </a:xfrm>
      </p:grpSpPr>
      <p:sp>
        <p:nvSpPr>
          <p:cNvPr id="2424" name="Shape 2424"/>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chemeClr val="lt2"/>
              </a:buClr>
              <a:buSzPct val="25000"/>
              <a:buFont typeface="Century Gothic"/>
              <a:buNone/>
            </a:pPr>
            <a:r>
              <a:rPr lang="en-US" sz="3600" b="0" i="0" u="none" strike="noStrike" cap="none" dirty="0" smtClean="0">
                <a:solidFill>
                  <a:schemeClr val="lt2"/>
                </a:solidFill>
                <a:latin typeface="Century Gothic"/>
                <a:ea typeface="Century Gothic"/>
                <a:cs typeface="Century Gothic"/>
                <a:sym typeface="Century Gothic"/>
              </a:rPr>
              <a:t>Example for #4 (text structure)</a:t>
            </a:r>
            <a:endParaRPr lang="en-US" sz="3600" b="0" i="0" u="none" strike="noStrike" cap="none" dirty="0">
              <a:solidFill>
                <a:schemeClr val="lt2"/>
              </a:solidFill>
              <a:latin typeface="Century Gothic"/>
              <a:ea typeface="Century Gothic"/>
              <a:cs typeface="Century Gothic"/>
              <a:sym typeface="Century Gothic"/>
            </a:endParaRPr>
          </a:p>
        </p:txBody>
      </p:sp>
      <p:sp>
        <p:nvSpPr>
          <p:cNvPr id="2425" name="Shape 2425"/>
          <p:cNvSpPr txBox="1">
            <a:spLocks noGrp="1"/>
          </p:cNvSpPr>
          <p:nvPr>
            <p:ph idx="1"/>
          </p:nvPr>
        </p:nvSpPr>
        <p:spPr>
          <a:xfrm>
            <a:off x="174171" y="2188029"/>
            <a:ext cx="12224658" cy="4323607"/>
          </a:xfrm>
          <a:prstGeom prst="rect">
            <a:avLst/>
          </a:prstGeom>
          <a:noFill/>
          <a:ln>
            <a:noFill/>
          </a:ln>
        </p:spPr>
        <p:txBody>
          <a:bodyPr lIns="91425" tIns="45700" rIns="91425" bIns="45700" anchor="t" anchorCtr="0">
            <a:noAutofit/>
          </a:bodyPr>
          <a:lstStyle/>
          <a:p>
            <a:pPr marL="0" marR="0" lvl="0" indent="0" algn="l" rtl="0">
              <a:spcBef>
                <a:spcPts val="1000"/>
              </a:spcBef>
              <a:spcAft>
                <a:spcPts val="0"/>
              </a:spcAft>
              <a:buClr>
                <a:schemeClr val="accent1"/>
              </a:buClr>
              <a:buSzPct val="80000"/>
              <a:buNone/>
            </a:pPr>
            <a:r>
              <a:rPr lang="en-US" sz="3200" b="0" i="0" u="none" strike="noStrike" cap="none" dirty="0" smtClean="0">
                <a:solidFill>
                  <a:srgbClr val="3F3F3F"/>
                </a:solidFill>
                <a:latin typeface="Century Gothic"/>
                <a:ea typeface="Century Gothic"/>
                <a:cs typeface="Century Gothic"/>
                <a:sym typeface="Century Gothic"/>
              </a:rPr>
              <a:t>4</a:t>
            </a:r>
            <a:r>
              <a:rPr lang="en-US" sz="3200" b="0" i="0" u="none" strike="noStrike" cap="none" dirty="0">
                <a:solidFill>
                  <a:srgbClr val="3F3F3F"/>
                </a:solidFill>
                <a:latin typeface="Century Gothic"/>
                <a:ea typeface="Century Gothic"/>
                <a:cs typeface="Century Gothic"/>
                <a:sym typeface="Century Gothic"/>
              </a:rPr>
              <a:t>. </a:t>
            </a:r>
            <a:r>
              <a:rPr lang="en-US" sz="3200" b="1" i="0" u="none" strike="noStrike" cap="none" dirty="0">
                <a:solidFill>
                  <a:srgbClr val="3F3F3F"/>
                </a:solidFill>
                <a:latin typeface="Century Gothic"/>
                <a:ea typeface="Century Gothic"/>
                <a:cs typeface="Century Gothic"/>
                <a:sym typeface="Century Gothic"/>
              </a:rPr>
              <a:t>HOW </a:t>
            </a:r>
            <a:r>
              <a:rPr lang="en-US" sz="3200" b="1" i="0" u="none" strike="noStrike" cap="none" dirty="0">
                <a:solidFill>
                  <a:srgbClr val="FF0000"/>
                </a:solidFill>
                <a:latin typeface="Century Gothic"/>
                <a:ea typeface="Century Gothic"/>
                <a:cs typeface="Century Gothic"/>
                <a:sym typeface="Century Gothic"/>
              </a:rPr>
              <a:t>meaning</a:t>
            </a:r>
            <a:r>
              <a:rPr lang="en-US" sz="3200" b="1" i="0" u="none" strike="noStrike" cap="none" dirty="0">
                <a:solidFill>
                  <a:srgbClr val="3F3F3F"/>
                </a:solidFill>
                <a:latin typeface="Century Gothic"/>
                <a:ea typeface="Century Gothic"/>
                <a:cs typeface="Century Gothic"/>
                <a:sym typeface="Century Gothic"/>
              </a:rPr>
              <a:t> connects</a:t>
            </a:r>
            <a:r>
              <a:rPr lang="en-US" sz="3200" b="0" i="0" u="none" strike="noStrike" cap="none" dirty="0">
                <a:solidFill>
                  <a:srgbClr val="3F3F3F"/>
                </a:solidFill>
                <a:latin typeface="Century Gothic"/>
                <a:ea typeface="Century Gothic"/>
                <a:cs typeface="Century Gothic"/>
                <a:sym typeface="Century Gothic"/>
              </a:rPr>
              <a:t> to </a:t>
            </a:r>
            <a:r>
              <a:rPr lang="en-US" sz="3200" b="1" i="0" u="none" strike="noStrike" cap="none" dirty="0">
                <a:solidFill>
                  <a:srgbClr val="00B050"/>
                </a:solidFill>
                <a:latin typeface="Century Gothic"/>
                <a:ea typeface="Century Gothic"/>
                <a:cs typeface="Century Gothic"/>
                <a:sym typeface="Century Gothic"/>
              </a:rPr>
              <a:t>structure</a:t>
            </a:r>
            <a:r>
              <a:rPr lang="en-US" sz="3200" b="0" i="0" u="none" strike="noStrike" cap="none" dirty="0">
                <a:solidFill>
                  <a:srgbClr val="3F3F3F"/>
                </a:solidFill>
                <a:latin typeface="Century Gothic"/>
                <a:ea typeface="Century Gothic"/>
                <a:cs typeface="Century Gothic"/>
                <a:sym typeface="Century Gothic"/>
              </a:rPr>
              <a:t> (relationship)…</a:t>
            </a:r>
          </a:p>
          <a:p>
            <a:pPr marL="742950" marR="0" lvl="1" indent="-285750" algn="l" rtl="0">
              <a:spcBef>
                <a:spcPts val="1000"/>
              </a:spcBef>
              <a:spcAft>
                <a:spcPts val="0"/>
              </a:spcAft>
              <a:buClr>
                <a:schemeClr val="accent1"/>
              </a:buClr>
              <a:buSzPct val="80000"/>
              <a:buFont typeface="Noto Sans Symbols"/>
              <a:buChar char="▶"/>
            </a:pPr>
            <a:r>
              <a:rPr lang="en-US" sz="3200" b="0" i="0" u="none" strike="noStrike" cap="none" dirty="0">
                <a:solidFill>
                  <a:srgbClr val="3F3F3F"/>
                </a:solidFill>
                <a:latin typeface="Century Gothic"/>
                <a:ea typeface="Century Gothic"/>
                <a:cs typeface="Century Gothic"/>
                <a:sym typeface="Century Gothic"/>
              </a:rPr>
              <a:t>Structure→ CAUSES (leads to) the meaning</a:t>
            </a:r>
          </a:p>
          <a:p>
            <a:pPr marL="742950" marR="0" lvl="1" indent="-285750" algn="l" rtl="0">
              <a:spcBef>
                <a:spcPts val="1000"/>
              </a:spcBef>
              <a:spcAft>
                <a:spcPts val="0"/>
              </a:spcAft>
              <a:buClr>
                <a:schemeClr val="accent1"/>
              </a:buClr>
              <a:buSzPct val="80000"/>
              <a:buFont typeface="Noto Sans Symbols"/>
              <a:buChar char="▶"/>
            </a:pPr>
            <a:r>
              <a:rPr lang="en-US" sz="2500" b="0" i="0" u="none" strike="noStrike" cap="none" dirty="0">
                <a:solidFill>
                  <a:srgbClr val="3F3F3F"/>
                </a:solidFill>
                <a:latin typeface="Century Gothic"/>
                <a:ea typeface="Century Gothic"/>
                <a:cs typeface="Century Gothic"/>
                <a:sym typeface="Century Gothic"/>
              </a:rPr>
              <a:t>The structure of the text is </a:t>
            </a:r>
            <a:r>
              <a:rPr lang="en-US" sz="2500" b="1" i="0" u="none" strike="noStrike" cap="none" dirty="0">
                <a:solidFill>
                  <a:srgbClr val="3F3F3F"/>
                </a:solidFill>
                <a:latin typeface="Century Gothic"/>
                <a:ea typeface="Century Gothic"/>
                <a:cs typeface="Century Gothic"/>
                <a:sym typeface="Century Gothic"/>
              </a:rPr>
              <a:t>a drama</a:t>
            </a:r>
            <a:r>
              <a:rPr lang="en-US" sz="2500" b="0" i="0" u="none" strike="noStrike" cap="none" dirty="0">
                <a:solidFill>
                  <a:srgbClr val="3F3F3F"/>
                </a:solidFill>
                <a:latin typeface="Century Gothic"/>
                <a:ea typeface="Century Gothic"/>
                <a:cs typeface="Century Gothic"/>
                <a:sym typeface="Century Gothic"/>
              </a:rPr>
              <a:t>, therefore, the author utilizes dialogue and stage directions to create the meaning of the emotion that Anne experiences when Nicole reveals that she knows all about Anne’s life. </a:t>
            </a:r>
            <a:endParaRPr lang="en-US" sz="2500" dirty="0">
              <a:solidFill>
                <a:srgbClr val="3F3F3F"/>
              </a:solidFill>
              <a:latin typeface="Century Gothic"/>
              <a:ea typeface="Century Gothic"/>
              <a:cs typeface="Century Gothic"/>
              <a:sym typeface="Century Gothic"/>
            </a:endParaRPr>
          </a:p>
          <a:p>
            <a:pPr marL="457200" marR="0" lvl="1" indent="0" algn="l" rtl="0">
              <a:spcBef>
                <a:spcPts val="1000"/>
              </a:spcBef>
              <a:spcAft>
                <a:spcPts val="0"/>
              </a:spcAft>
              <a:buClr>
                <a:schemeClr val="accent1"/>
              </a:buClr>
              <a:buSzPct val="80000"/>
              <a:buNone/>
            </a:pPr>
            <a:r>
              <a:rPr lang="en-US" sz="2500" dirty="0" smtClean="0">
                <a:solidFill>
                  <a:srgbClr val="3F3F3F"/>
                </a:solidFill>
                <a:latin typeface="Century Gothic"/>
                <a:ea typeface="Century Gothic"/>
                <a:cs typeface="Century Gothic"/>
                <a:sym typeface="Century Gothic"/>
              </a:rPr>
              <a:t>                                                              OR</a:t>
            </a:r>
          </a:p>
          <a:p>
            <a:pPr lvl="1">
              <a:buFont typeface="Noto Sans Symbols"/>
              <a:buChar char="▶"/>
            </a:pPr>
            <a:r>
              <a:rPr lang="en-US" sz="2500" dirty="0">
                <a:solidFill>
                  <a:srgbClr val="3F3F3F"/>
                </a:solidFill>
                <a:ea typeface="Century Gothic"/>
                <a:cs typeface="Century Gothic"/>
                <a:sym typeface="Century Gothic"/>
              </a:rPr>
              <a:t>The structure of the text is a </a:t>
            </a:r>
            <a:r>
              <a:rPr lang="en-US" sz="2500" b="1" dirty="0">
                <a:solidFill>
                  <a:srgbClr val="3F3F3F"/>
                </a:solidFill>
                <a:ea typeface="Century Gothic"/>
                <a:cs typeface="Century Gothic"/>
                <a:sym typeface="Century Gothic"/>
              </a:rPr>
              <a:t>poem</a:t>
            </a:r>
            <a:r>
              <a:rPr lang="en-US" sz="2500" dirty="0">
                <a:solidFill>
                  <a:srgbClr val="3F3F3F"/>
                </a:solidFill>
                <a:ea typeface="Century Gothic"/>
                <a:cs typeface="Century Gothic"/>
                <a:sym typeface="Century Gothic"/>
              </a:rPr>
              <a:t>, therefore, the author utilizes rhyme scheme and tone/mood to create the meaning of not being afraid to take risks in life and in love.</a:t>
            </a:r>
          </a:p>
          <a:p>
            <a:pPr marL="742950" marR="0" lvl="1" indent="-285750" algn="l" rtl="0">
              <a:spcBef>
                <a:spcPts val="1000"/>
              </a:spcBef>
              <a:spcAft>
                <a:spcPts val="0"/>
              </a:spcAft>
              <a:buClr>
                <a:schemeClr val="accent1"/>
              </a:buClr>
              <a:buSzPct val="80000"/>
              <a:buFont typeface="Noto Sans Symbols"/>
              <a:buChar char="▶"/>
            </a:pPr>
            <a:endParaRPr lang="en-US" sz="3200" b="0" i="0" u="none" strike="noStrike" cap="none" dirty="0">
              <a:solidFill>
                <a:srgbClr val="3F3F3F"/>
              </a:solidFill>
              <a:latin typeface="Century Gothic"/>
              <a:ea typeface="Century Gothic"/>
              <a:cs typeface="Century Gothic"/>
              <a:sym typeface="Century Gothic"/>
            </a:endParaRPr>
          </a:p>
          <a:p>
            <a:pPr marL="342900" marR="0" lvl="0" indent="-342900" algn="l" rtl="0">
              <a:spcBef>
                <a:spcPts val="1000"/>
              </a:spcBef>
              <a:spcAft>
                <a:spcPts val="0"/>
              </a:spcAft>
              <a:buClr>
                <a:schemeClr val="accent1"/>
              </a:buClr>
              <a:buSzPct val="80000"/>
              <a:buFont typeface="Noto Sans Symbols"/>
              <a:buNone/>
            </a:pPr>
            <a:endParaRPr sz="2500" b="0" i="0" u="none" strike="noStrike" cap="none" dirty="0">
              <a:solidFill>
                <a:srgbClr val="3F3F3F"/>
              </a:solidFill>
              <a:latin typeface="Century Gothic"/>
              <a:ea typeface="Century Gothic"/>
              <a:cs typeface="Century Gothic"/>
              <a:sym typeface="Century Gothic"/>
            </a:endParaRPr>
          </a:p>
          <a:p>
            <a:pPr marL="342900" marR="0" lvl="0" indent="-342900" algn="l" rtl="0">
              <a:spcBef>
                <a:spcPts val="1000"/>
              </a:spcBef>
              <a:spcAft>
                <a:spcPts val="0"/>
              </a:spcAft>
              <a:buClr>
                <a:schemeClr val="accent1"/>
              </a:buClr>
              <a:buSzPct val="80000"/>
              <a:buFont typeface="Noto Sans Symbols"/>
              <a:buNone/>
            </a:pPr>
            <a:endParaRPr sz="2500" b="0" i="0" u="none" strike="noStrike" cap="none" dirty="0">
              <a:solidFill>
                <a:srgbClr val="3F3F3F"/>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369720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Theme</a:t>
            </a:r>
            <a:endParaRPr lang="en-US" dirty="0"/>
          </a:p>
        </p:txBody>
      </p:sp>
      <p:sp>
        <p:nvSpPr>
          <p:cNvPr id="3" name="Text Placeholder 2"/>
          <p:cNvSpPr>
            <a:spLocks noGrp="1"/>
          </p:cNvSpPr>
          <p:nvPr>
            <p:ph idx="1"/>
          </p:nvPr>
        </p:nvSpPr>
        <p:spPr>
          <a:xfrm>
            <a:off x="218660" y="2374900"/>
            <a:ext cx="11817626" cy="4393648"/>
          </a:xfrm>
        </p:spPr>
        <p:txBody>
          <a:bodyPr/>
          <a:lstStyle/>
          <a:p>
            <a:r>
              <a:rPr lang="en-US" sz="2500" dirty="0" smtClean="0"/>
              <a:t>“ I CAN” </a:t>
            </a:r>
            <a:r>
              <a:rPr lang="en-US" sz="2500" b="1" dirty="0" smtClean="0">
                <a:solidFill>
                  <a:srgbClr val="FF0000"/>
                </a:solidFill>
              </a:rPr>
              <a:t>determine the </a:t>
            </a:r>
            <a:r>
              <a:rPr lang="en-US" sz="2500" b="1" dirty="0">
                <a:solidFill>
                  <a:srgbClr val="FF0000"/>
                </a:solidFill>
              </a:rPr>
              <a:t>theme </a:t>
            </a:r>
            <a:r>
              <a:rPr lang="en-US" sz="2500" dirty="0" smtClean="0"/>
              <a:t>AND analyze </a:t>
            </a:r>
            <a:r>
              <a:rPr lang="en-US" sz="2500" dirty="0"/>
              <a:t>its </a:t>
            </a:r>
            <a:r>
              <a:rPr lang="en-US" sz="2500" b="1" u="sng" dirty="0">
                <a:solidFill>
                  <a:srgbClr val="00B050"/>
                </a:solidFill>
              </a:rPr>
              <a:t>development</a:t>
            </a:r>
            <a:r>
              <a:rPr lang="en-US" sz="2500" dirty="0"/>
              <a:t> over the course of the </a:t>
            </a:r>
            <a:r>
              <a:rPr lang="en-US" sz="2500" dirty="0" smtClean="0"/>
              <a:t>text</a:t>
            </a:r>
            <a:r>
              <a:rPr lang="en-US" sz="2500" dirty="0" smtClean="0">
                <a:sym typeface="Wingdings" panose="05000000000000000000" pitchFamily="2" charset="2"/>
              </a:rPr>
              <a:t> </a:t>
            </a:r>
            <a:r>
              <a:rPr lang="en-US" sz="2500" i="1" dirty="0" smtClean="0">
                <a:solidFill>
                  <a:srgbClr val="00B050"/>
                </a:solidFill>
                <a:sym typeface="Wingdings" panose="05000000000000000000" pitchFamily="2" charset="2"/>
              </a:rPr>
              <a:t>characters, setting, plot (conflict resolution)</a:t>
            </a:r>
            <a:endParaRPr lang="en-US" sz="2300" i="1" dirty="0">
              <a:solidFill>
                <a:srgbClr val="00B050"/>
              </a:solidFill>
            </a:endParaRPr>
          </a:p>
          <a:p>
            <a:pPr marL="91441" indent="0">
              <a:buNone/>
            </a:pPr>
            <a:endParaRPr lang="en-US" sz="2300" dirty="0">
              <a:sym typeface="Wingdings" panose="05000000000000000000" pitchFamily="2" charset="2"/>
            </a:endParaRPr>
          </a:p>
          <a:p>
            <a:pPr marL="91441" indent="0">
              <a:buNone/>
            </a:pPr>
            <a:r>
              <a:rPr lang="en-US" sz="4500" dirty="0" smtClean="0">
                <a:sym typeface="Wingdings" panose="05000000000000000000" pitchFamily="2" charset="2"/>
              </a:rPr>
              <a:t>1</a:t>
            </a:r>
            <a:r>
              <a:rPr lang="en-US" sz="4500" baseline="30000" dirty="0" smtClean="0">
                <a:sym typeface="Wingdings" panose="05000000000000000000" pitchFamily="2" charset="2"/>
              </a:rPr>
              <a:t>st</a:t>
            </a:r>
            <a:r>
              <a:rPr lang="en-US" sz="4500" dirty="0" smtClean="0">
                <a:sym typeface="Wingdings" panose="05000000000000000000" pitchFamily="2" charset="2"/>
              </a:rPr>
              <a:t> step </a:t>
            </a:r>
            <a:r>
              <a:rPr lang="en-US" sz="4500" b="1" dirty="0" smtClean="0">
                <a:solidFill>
                  <a:srgbClr val="FF0000"/>
                </a:solidFill>
                <a:sym typeface="Wingdings" panose="05000000000000000000" pitchFamily="2" charset="2"/>
              </a:rPr>
              <a:t>What is the theme</a:t>
            </a:r>
            <a:r>
              <a:rPr lang="en-US" sz="4500" dirty="0" smtClean="0">
                <a:sym typeface="Wingdings" panose="05000000000000000000" pitchFamily="2" charset="2"/>
              </a:rPr>
              <a:t>?</a:t>
            </a:r>
          </a:p>
          <a:p>
            <a:pPr marL="91441" indent="0">
              <a:buNone/>
            </a:pPr>
            <a:r>
              <a:rPr lang="en-US" sz="4500" dirty="0" smtClean="0">
                <a:sym typeface="Wingdings" panose="05000000000000000000" pitchFamily="2" charset="2"/>
              </a:rPr>
              <a:t>2</a:t>
            </a:r>
            <a:r>
              <a:rPr lang="en-US" sz="4500" baseline="30000" dirty="0" smtClean="0">
                <a:sym typeface="Wingdings" panose="05000000000000000000" pitchFamily="2" charset="2"/>
              </a:rPr>
              <a:t>nd</a:t>
            </a:r>
            <a:r>
              <a:rPr lang="en-US" sz="4500" dirty="0" smtClean="0">
                <a:sym typeface="Wingdings" panose="05000000000000000000" pitchFamily="2" charset="2"/>
              </a:rPr>
              <a:t> step How is it </a:t>
            </a:r>
            <a:r>
              <a:rPr lang="en-US" sz="4500" b="1" u="sng" dirty="0" smtClean="0">
                <a:solidFill>
                  <a:srgbClr val="00B050"/>
                </a:solidFill>
                <a:sym typeface="Wingdings" panose="05000000000000000000" pitchFamily="2" charset="2"/>
              </a:rPr>
              <a:t>developed</a:t>
            </a:r>
            <a:r>
              <a:rPr lang="en-US" sz="4500" dirty="0" smtClean="0">
                <a:sym typeface="Wingdings" panose="05000000000000000000" pitchFamily="2" charset="2"/>
              </a:rPr>
              <a:t>? </a:t>
            </a:r>
            <a:r>
              <a:rPr lang="en-US" sz="4500" i="1" dirty="0" smtClean="0">
                <a:solidFill>
                  <a:srgbClr val="00B050"/>
                </a:solidFill>
                <a:sym typeface="Wingdings" panose="05000000000000000000" pitchFamily="2" charset="2"/>
              </a:rPr>
              <a:t>Characters actions/decisions? Conflict? How is it resolved?</a:t>
            </a:r>
          </a:p>
        </p:txBody>
      </p:sp>
    </p:spTree>
    <p:extLst>
      <p:ext uri="{BB962C8B-B14F-4D97-AF65-F5344CB8AC3E}">
        <p14:creationId xmlns:p14="http://schemas.microsoft.com/office/powerpoint/2010/main" val="9988985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01"/>
        <p:cNvGrpSpPr/>
        <p:nvPr/>
      </p:nvGrpSpPr>
      <p:grpSpPr>
        <a:xfrm>
          <a:off x="0" y="0"/>
          <a:ext cx="0" cy="0"/>
          <a:chOff x="0" y="0"/>
          <a:chExt cx="0" cy="0"/>
        </a:xfrm>
      </p:grpSpPr>
      <p:sp>
        <p:nvSpPr>
          <p:cNvPr id="2502" name="Shape 2502"/>
          <p:cNvSpPr txBox="1">
            <a:spLocks noGrp="1"/>
          </p:cNvSpPr>
          <p:nvPr>
            <p:ph type="title"/>
          </p:nvPr>
        </p:nvSpPr>
        <p:spPr>
          <a:xfrm>
            <a:off x="789139" y="1098928"/>
            <a:ext cx="11665906" cy="706964"/>
          </a:xfrm>
          <a:prstGeom prst="rect">
            <a:avLst/>
          </a:prstGeom>
          <a:noFill/>
          <a:ln>
            <a:noFill/>
          </a:ln>
        </p:spPr>
        <p:txBody>
          <a:bodyPr lIns="91425" tIns="45700" rIns="91425" bIns="45700" anchor="ctr" anchorCtr="0">
            <a:noAutofit/>
          </a:bodyPr>
          <a:lstStyle/>
          <a:p>
            <a:pPr marL="0" marR="0" lvl="0" indent="0" algn="l" rtl="0">
              <a:spcBef>
                <a:spcPts val="0"/>
              </a:spcBef>
              <a:buClr>
                <a:schemeClr val="lt2"/>
              </a:buClr>
              <a:buSzPct val="25000"/>
              <a:buFont typeface="Century Gothic"/>
              <a:buNone/>
            </a:pPr>
            <a:r>
              <a:rPr lang="en-US" sz="3600" b="0" i="0" u="none" strike="noStrike" cap="none">
                <a:solidFill>
                  <a:schemeClr val="lt2"/>
                </a:solidFill>
                <a:latin typeface="Century Gothic"/>
                <a:ea typeface="Century Gothic"/>
                <a:cs typeface="Century Gothic"/>
                <a:sym typeface="Century Gothic"/>
              </a:rPr>
              <a:t>Compare and Contrast how differing structures contribute to meaning and style.</a:t>
            </a:r>
          </a:p>
        </p:txBody>
      </p:sp>
      <p:sp>
        <p:nvSpPr>
          <p:cNvPr id="2503" name="Shape 2503"/>
          <p:cNvSpPr txBox="1">
            <a:spLocks noGrp="1"/>
          </p:cNvSpPr>
          <p:nvPr>
            <p:ph idx="1"/>
          </p:nvPr>
        </p:nvSpPr>
        <p:spPr>
          <a:xfrm>
            <a:off x="277092" y="2327561"/>
            <a:ext cx="10640288" cy="6280910"/>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spcAft>
                <a:spcPts val="0"/>
              </a:spcAft>
              <a:buClr>
                <a:schemeClr val="accent1"/>
              </a:buClr>
              <a:buSzPct val="25000"/>
              <a:buFont typeface="Noto Sans Symbols"/>
              <a:buNone/>
            </a:pPr>
            <a:r>
              <a:rPr lang="en-US" sz="1979" b="0" i="0" u="none" strike="noStrike" cap="none" dirty="0">
                <a:solidFill>
                  <a:srgbClr val="3F3F3F"/>
                </a:solidFill>
                <a:latin typeface="Century Gothic"/>
                <a:ea typeface="Century Gothic"/>
                <a:cs typeface="Century Gothic"/>
                <a:sym typeface="Century Gothic"/>
              </a:rPr>
              <a:t>	</a:t>
            </a:r>
            <a:r>
              <a:rPr lang="en-US" sz="1979" b="1" i="0" u="none" strike="noStrike" cap="none" dirty="0">
                <a:solidFill>
                  <a:srgbClr val="00B050"/>
                </a:solidFill>
                <a:latin typeface="Century Gothic"/>
                <a:ea typeface="Century Gothic"/>
                <a:cs typeface="Century Gothic"/>
                <a:sym typeface="Century Gothic"/>
              </a:rPr>
              <a:t>The text “Little Women” is a story where the author is utilizing rising action and climax to contribute to the meaning and style</a:t>
            </a:r>
            <a:r>
              <a:rPr lang="en-US" sz="1979" b="1" i="0" u="none" strike="noStrike" cap="none" dirty="0">
                <a:solidFill>
                  <a:srgbClr val="D04264"/>
                </a:solidFill>
                <a:latin typeface="Century Gothic"/>
                <a:ea typeface="Century Gothic"/>
                <a:cs typeface="Century Gothic"/>
                <a:sym typeface="Century Gothic"/>
              </a:rPr>
              <a:t>, </a:t>
            </a:r>
            <a:r>
              <a:rPr lang="en-US" sz="1979" b="1" i="0" u="sng" strike="noStrike" cap="none" dirty="0">
                <a:solidFill>
                  <a:srgbClr val="00B0F0"/>
                </a:solidFill>
                <a:latin typeface="Century Gothic"/>
                <a:ea typeface="Century Gothic"/>
                <a:cs typeface="Century Gothic"/>
                <a:sym typeface="Century Gothic"/>
              </a:rPr>
              <a:t>WHILE</a:t>
            </a:r>
            <a:r>
              <a:rPr lang="en-US" sz="1979" b="1" i="0" u="none" strike="noStrike" cap="none" dirty="0">
                <a:solidFill>
                  <a:srgbClr val="D04264"/>
                </a:solidFill>
                <a:latin typeface="Century Gothic"/>
                <a:ea typeface="Century Gothic"/>
                <a:cs typeface="Century Gothic"/>
                <a:sym typeface="Century Gothic"/>
              </a:rPr>
              <a:t> in the </a:t>
            </a:r>
            <a:r>
              <a:rPr lang="en-US" sz="1979" b="1" i="0" u="none" strike="noStrike" cap="none" dirty="0">
                <a:solidFill>
                  <a:srgbClr val="FF0000"/>
                </a:solidFill>
                <a:latin typeface="Century Gothic"/>
                <a:ea typeface="Century Gothic"/>
                <a:cs typeface="Century Gothic"/>
                <a:sym typeface="Century Gothic"/>
              </a:rPr>
              <a:t>poem “Grandma Ling” the author is employing tone/mood and imagery to contribute to meaning and style. </a:t>
            </a:r>
            <a:r>
              <a:rPr lang="en-US" sz="1979" b="1" i="0" u="none" strike="noStrike" cap="none" dirty="0">
                <a:solidFill>
                  <a:srgbClr val="00B0F0"/>
                </a:solidFill>
                <a:latin typeface="Century Gothic"/>
                <a:ea typeface="Century Gothic"/>
                <a:cs typeface="Century Gothic"/>
                <a:sym typeface="Century Gothic"/>
              </a:rPr>
              <a:t>The different text structures help to create the same ultimate meanings. Both texts </a:t>
            </a:r>
            <a:r>
              <a:rPr lang="en-US" sz="1979" b="1" i="0" u="sng" strike="noStrike" cap="none" dirty="0">
                <a:solidFill>
                  <a:srgbClr val="00B0F0"/>
                </a:solidFill>
                <a:latin typeface="Century Gothic"/>
                <a:ea typeface="Century Gothic"/>
                <a:cs typeface="Century Gothic"/>
                <a:sym typeface="Century Gothic"/>
              </a:rPr>
              <a:t>discuss challenges that the main character must overcome to find themselves and grow</a:t>
            </a:r>
            <a:r>
              <a:rPr lang="en-US" sz="1979" b="1" i="0" u="none" strike="noStrike" cap="none" dirty="0">
                <a:solidFill>
                  <a:srgbClr val="00B0F0"/>
                </a:solidFill>
                <a:latin typeface="Century Gothic"/>
                <a:ea typeface="Century Gothic"/>
                <a:cs typeface="Century Gothic"/>
                <a:sym typeface="Century Gothic"/>
              </a:rPr>
              <a:t>. </a:t>
            </a:r>
            <a:r>
              <a:rPr lang="en-US" sz="1979" b="1" i="0" u="none" strike="noStrike" cap="none" dirty="0">
                <a:solidFill>
                  <a:srgbClr val="00B050"/>
                </a:solidFill>
                <a:latin typeface="Century Gothic"/>
                <a:ea typeface="Century Gothic"/>
                <a:cs typeface="Century Gothic"/>
                <a:sym typeface="Century Gothic"/>
              </a:rPr>
              <a:t>For example, in “Little Women”, the author states, “</a:t>
            </a:r>
            <a:r>
              <a:rPr lang="en-US" sz="1979" b="1" i="1" u="none" strike="noStrike" cap="none" dirty="0">
                <a:solidFill>
                  <a:srgbClr val="00B050"/>
                </a:solidFill>
                <a:latin typeface="Century Gothic"/>
                <a:ea typeface="Century Gothic"/>
                <a:cs typeface="Century Gothic"/>
                <a:sym typeface="Century Gothic"/>
              </a:rPr>
              <a:t>My knees shook as I quietly awaited the editorial remarks of Mr. Smith, in a room full of cigar smoke</a:t>
            </a:r>
            <a:r>
              <a:rPr lang="en-US" sz="1979" b="0" i="0" u="none" strike="noStrike" cap="none" dirty="0">
                <a:solidFill>
                  <a:srgbClr val="00B050"/>
                </a:solidFill>
                <a:latin typeface="Century Gothic"/>
                <a:ea typeface="Century Gothic"/>
                <a:cs typeface="Century Gothic"/>
                <a:sym typeface="Century Gothic"/>
              </a:rPr>
              <a:t>.” The author describes a young women’s struggle with confidence in presenting her story to men in a time where women where not treated equally. Therefore, the author’s use of rising action and climax and the main character’s struggle to find herself contributes to the meaning and the style of the text. </a:t>
            </a:r>
          </a:p>
          <a:p>
            <a:pPr marL="0" marR="0" lvl="0" indent="0" algn="l" rtl="0">
              <a:lnSpc>
                <a:spcPct val="80000"/>
              </a:lnSpc>
              <a:spcBef>
                <a:spcPts val="1000"/>
              </a:spcBef>
              <a:spcAft>
                <a:spcPts val="0"/>
              </a:spcAft>
              <a:buClr>
                <a:schemeClr val="accent1"/>
              </a:buClr>
              <a:buSzPct val="25000"/>
              <a:buFont typeface="Noto Sans Symbols"/>
              <a:buNone/>
            </a:pPr>
            <a:r>
              <a:rPr lang="en-US" sz="1979" b="1" i="0" u="none" strike="noStrike" cap="none" dirty="0">
                <a:solidFill>
                  <a:srgbClr val="D04264"/>
                </a:solidFill>
                <a:latin typeface="Century Gothic"/>
                <a:ea typeface="Century Gothic"/>
                <a:cs typeface="Century Gothic"/>
                <a:sym typeface="Century Gothic"/>
              </a:rPr>
              <a:t>	</a:t>
            </a:r>
            <a:r>
              <a:rPr lang="en-US" sz="1979" b="1" i="0" u="sng" strike="noStrike" cap="none" dirty="0">
                <a:solidFill>
                  <a:srgbClr val="00B0F0"/>
                </a:solidFill>
                <a:latin typeface="Century Gothic"/>
                <a:ea typeface="Century Gothic"/>
                <a:cs typeface="Century Gothic"/>
                <a:sym typeface="Century Gothic"/>
              </a:rPr>
              <a:t>ON THE OTHER HAND</a:t>
            </a:r>
            <a:r>
              <a:rPr lang="en-US" sz="1979" b="1" i="0" u="none" strike="noStrike" cap="none" dirty="0">
                <a:solidFill>
                  <a:srgbClr val="FF0000"/>
                </a:solidFill>
                <a:latin typeface="Century Gothic"/>
                <a:ea typeface="Century Gothic"/>
                <a:cs typeface="Century Gothic"/>
                <a:sym typeface="Century Gothic"/>
              </a:rPr>
              <a:t>, in the poem “Grandma Ling”, the author writes, “Her five foot frame stood before me, only that of an image two quarter centuries older, a face I had never seen before</a:t>
            </a:r>
            <a:r>
              <a:rPr lang="en-US" sz="1979" b="1" i="0" u="none" strike="noStrike" cap="none" dirty="0">
                <a:solidFill>
                  <a:schemeClr val="dk1"/>
                </a:solidFill>
                <a:latin typeface="Century Gothic"/>
                <a:ea typeface="Century Gothic"/>
                <a:cs typeface="Century Gothic"/>
                <a:sym typeface="Century Gothic"/>
              </a:rPr>
              <a:t>.” </a:t>
            </a:r>
            <a:r>
              <a:rPr lang="en-US" sz="1979" b="0" i="0" u="none" strike="noStrike" cap="none" dirty="0">
                <a:solidFill>
                  <a:srgbClr val="FF0000"/>
                </a:solidFill>
                <a:latin typeface="Century Gothic"/>
                <a:ea typeface="Century Gothic"/>
                <a:cs typeface="Century Gothic"/>
                <a:sym typeface="Century Gothic"/>
              </a:rPr>
              <a:t>The author describes the emotions felt by a young women who was meeting her grandmother for the first time after 25 years. Therefore, the author’s utilization of tone/mood and imagery to reflect the main character’s struggle to find her true identity contributes to the meaning and style of the text.</a:t>
            </a:r>
          </a:p>
          <a:p>
            <a:pPr marL="0" marR="0" lvl="0" indent="0" algn="l" rtl="0">
              <a:lnSpc>
                <a:spcPct val="80000"/>
              </a:lnSpc>
              <a:spcBef>
                <a:spcPts val="1000"/>
              </a:spcBef>
              <a:spcAft>
                <a:spcPts val="0"/>
              </a:spcAft>
              <a:buClr>
                <a:schemeClr val="accent1"/>
              </a:buClr>
              <a:buSzPct val="25000"/>
              <a:buFont typeface="Noto Sans Symbols"/>
              <a:buNone/>
            </a:pPr>
            <a:endParaRPr sz="1979" b="1" i="0" u="none" strike="noStrike" cap="none" dirty="0">
              <a:solidFill>
                <a:srgbClr val="D04264"/>
              </a:solidFill>
              <a:latin typeface="Century Gothic"/>
              <a:ea typeface="Century Gothic"/>
              <a:cs typeface="Century Gothic"/>
              <a:sym typeface="Century Gothic"/>
            </a:endParaRPr>
          </a:p>
          <a:p>
            <a:pPr marL="0" marR="0" lvl="0" indent="0" algn="l" rtl="0">
              <a:lnSpc>
                <a:spcPct val="80000"/>
              </a:lnSpc>
              <a:spcBef>
                <a:spcPts val="1000"/>
              </a:spcBef>
              <a:spcAft>
                <a:spcPts val="0"/>
              </a:spcAft>
              <a:buClr>
                <a:schemeClr val="accent1"/>
              </a:buClr>
              <a:buSzPct val="25000"/>
              <a:buFont typeface="Noto Sans Symbols"/>
              <a:buNone/>
            </a:pPr>
            <a:r>
              <a:rPr lang="en-US" sz="1979" b="0" i="0" u="none" strike="noStrike" cap="none" dirty="0">
                <a:solidFill>
                  <a:schemeClr val="accent6"/>
                </a:solidFill>
                <a:latin typeface="Century Gothic"/>
                <a:ea typeface="Century Gothic"/>
                <a:cs typeface="Century Gothic"/>
                <a:sym typeface="Century Gothic"/>
              </a:rPr>
              <a:t>	</a:t>
            </a:r>
          </a:p>
          <a:p>
            <a:pPr marL="342900" marR="0" lvl="0" indent="-342900" algn="l" rtl="0">
              <a:lnSpc>
                <a:spcPct val="80000"/>
              </a:lnSpc>
              <a:spcBef>
                <a:spcPts val="1000"/>
              </a:spcBef>
              <a:spcAft>
                <a:spcPts val="0"/>
              </a:spcAft>
              <a:buClr>
                <a:schemeClr val="accent1"/>
              </a:buClr>
              <a:buSzPct val="79200"/>
              <a:buFont typeface="Noto Sans Symbols"/>
              <a:buNone/>
            </a:pPr>
            <a:endParaRPr sz="1979" b="0" i="0" u="none" strike="noStrike" cap="none" dirty="0">
              <a:solidFill>
                <a:schemeClr val="accent5"/>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28725583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513"/>
        <p:cNvGrpSpPr/>
        <p:nvPr/>
      </p:nvGrpSpPr>
      <p:grpSpPr>
        <a:xfrm>
          <a:off x="0" y="0"/>
          <a:ext cx="0" cy="0"/>
          <a:chOff x="0" y="0"/>
          <a:chExt cx="0" cy="0"/>
        </a:xfrm>
      </p:grpSpPr>
      <p:sp>
        <p:nvSpPr>
          <p:cNvPr id="2514" name="Shape 2514"/>
          <p:cNvSpPr txBox="1">
            <a:spLocks noGrp="1"/>
          </p:cNvSpPr>
          <p:nvPr>
            <p:ph type="title"/>
          </p:nvPr>
        </p:nvSpPr>
        <p:spPr>
          <a:xfrm>
            <a:off x="789139" y="1098928"/>
            <a:ext cx="11665906" cy="706964"/>
          </a:xfrm>
          <a:prstGeom prst="rect">
            <a:avLst/>
          </a:prstGeom>
          <a:noFill/>
          <a:ln>
            <a:noFill/>
          </a:ln>
        </p:spPr>
        <p:txBody>
          <a:bodyPr lIns="91425" tIns="45700" rIns="91425" bIns="45700" anchor="ctr" anchorCtr="0">
            <a:noAutofit/>
          </a:bodyPr>
          <a:lstStyle/>
          <a:p>
            <a:pPr marL="0" marR="0" lvl="0" indent="0" algn="l" rtl="0">
              <a:spcBef>
                <a:spcPts val="0"/>
              </a:spcBef>
              <a:buClr>
                <a:schemeClr val="lt2"/>
              </a:buClr>
              <a:buSzPct val="25000"/>
              <a:buFont typeface="Century Gothic"/>
              <a:buNone/>
            </a:pPr>
            <a:r>
              <a:rPr lang="en-US" sz="3600" b="0" i="0" u="none" strike="noStrike" cap="none">
                <a:solidFill>
                  <a:schemeClr val="lt2"/>
                </a:solidFill>
                <a:latin typeface="Century Gothic"/>
                <a:ea typeface="Century Gothic"/>
                <a:cs typeface="Century Gothic"/>
                <a:sym typeface="Century Gothic"/>
              </a:rPr>
              <a:t>Compare and Contrast how differing structures contribute to meaning and style.</a:t>
            </a:r>
          </a:p>
        </p:txBody>
      </p:sp>
      <p:sp>
        <p:nvSpPr>
          <p:cNvPr id="2515" name="Shape 2515"/>
          <p:cNvSpPr txBox="1">
            <a:spLocks noGrp="1"/>
          </p:cNvSpPr>
          <p:nvPr>
            <p:ph idx="1"/>
          </p:nvPr>
        </p:nvSpPr>
        <p:spPr>
          <a:xfrm>
            <a:off x="678872" y="2341417"/>
            <a:ext cx="10460180" cy="5136620"/>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spcAft>
                <a:spcPts val="0"/>
              </a:spcAft>
              <a:buClr>
                <a:schemeClr val="accent1"/>
              </a:buClr>
              <a:buSzPct val="25000"/>
              <a:buFont typeface="Noto Sans Symbols"/>
              <a:buNone/>
            </a:pPr>
            <a:r>
              <a:rPr lang="en-US" sz="1710" b="0" i="0" u="none" strike="noStrike" cap="none" dirty="0">
                <a:solidFill>
                  <a:srgbClr val="3F3F3F"/>
                </a:solidFill>
                <a:latin typeface="Century Gothic"/>
                <a:ea typeface="Century Gothic"/>
                <a:cs typeface="Century Gothic"/>
                <a:sym typeface="Century Gothic"/>
              </a:rPr>
              <a:t>	</a:t>
            </a:r>
            <a:r>
              <a:rPr lang="en-US" sz="1710" b="1" i="0" u="none" strike="noStrike" cap="none" dirty="0">
                <a:solidFill>
                  <a:srgbClr val="D04264"/>
                </a:solidFill>
                <a:latin typeface="Century Gothic"/>
                <a:ea typeface="Century Gothic"/>
                <a:cs typeface="Century Gothic"/>
                <a:sym typeface="Century Gothic"/>
              </a:rPr>
              <a:t>The text “Little Women” is a story where the author is utilizing rising action and climax to contribute to the meaning and style, </a:t>
            </a:r>
            <a:r>
              <a:rPr lang="en-US" sz="1710" b="1" i="0" u="sng" strike="noStrike" cap="none" dirty="0">
                <a:solidFill>
                  <a:srgbClr val="D04264"/>
                </a:solidFill>
                <a:latin typeface="Century Gothic"/>
                <a:ea typeface="Century Gothic"/>
                <a:cs typeface="Century Gothic"/>
                <a:sym typeface="Century Gothic"/>
              </a:rPr>
              <a:t>while</a:t>
            </a:r>
            <a:r>
              <a:rPr lang="en-US" sz="1710" b="1" i="0" u="none" strike="noStrike" cap="none" dirty="0">
                <a:solidFill>
                  <a:srgbClr val="D04264"/>
                </a:solidFill>
                <a:latin typeface="Century Gothic"/>
                <a:ea typeface="Century Gothic"/>
                <a:cs typeface="Century Gothic"/>
                <a:sym typeface="Century Gothic"/>
              </a:rPr>
              <a:t> in the poem “Grandma Ling” the author is employing tone/mood and imagery to contribute to meaning and style. The different text structures help to create differing meanings, </a:t>
            </a:r>
            <a:r>
              <a:rPr lang="en-US" sz="1710" b="1" i="0" u="sng" strike="noStrike" cap="none" dirty="0">
                <a:solidFill>
                  <a:srgbClr val="D04264"/>
                </a:solidFill>
                <a:latin typeface="Century Gothic"/>
                <a:ea typeface="Century Gothic"/>
                <a:cs typeface="Century Gothic"/>
                <a:sym typeface="Century Gothic"/>
              </a:rPr>
              <a:t>as even though both texts discuss challenges that the main character must overcome</a:t>
            </a:r>
            <a:r>
              <a:rPr lang="en-US" sz="1710" b="1" i="0" u="none" strike="noStrike" cap="none" dirty="0">
                <a:solidFill>
                  <a:srgbClr val="D04264"/>
                </a:solidFill>
                <a:latin typeface="Century Gothic"/>
                <a:ea typeface="Century Gothic"/>
                <a:cs typeface="Century Gothic"/>
                <a:sym typeface="Century Gothic"/>
              </a:rPr>
              <a:t>, the meanings of the texts differ. </a:t>
            </a:r>
          </a:p>
          <a:p>
            <a:pPr marL="0" marR="0" lvl="0" indent="0" algn="l" rtl="0">
              <a:lnSpc>
                <a:spcPct val="80000"/>
              </a:lnSpc>
              <a:spcBef>
                <a:spcPts val="1000"/>
              </a:spcBef>
              <a:spcAft>
                <a:spcPts val="0"/>
              </a:spcAft>
              <a:buClr>
                <a:schemeClr val="accent1"/>
              </a:buClr>
              <a:buSzPct val="25000"/>
              <a:buFont typeface="Noto Sans Symbols"/>
              <a:buNone/>
            </a:pPr>
            <a:endParaRPr sz="1710" b="0" i="0" u="none" strike="noStrike" cap="none" dirty="0">
              <a:solidFill>
                <a:srgbClr val="3F3F3F"/>
              </a:solidFill>
              <a:latin typeface="Century Gothic"/>
              <a:ea typeface="Century Gothic"/>
              <a:cs typeface="Century Gothic"/>
              <a:sym typeface="Century Gothic"/>
            </a:endParaRPr>
          </a:p>
          <a:p>
            <a:pPr marL="0" marR="0" lvl="0" indent="0" algn="l" rtl="0">
              <a:lnSpc>
                <a:spcPct val="80000"/>
              </a:lnSpc>
              <a:spcBef>
                <a:spcPts val="1000"/>
              </a:spcBef>
              <a:spcAft>
                <a:spcPts val="0"/>
              </a:spcAft>
              <a:buClr>
                <a:schemeClr val="accent1"/>
              </a:buClr>
              <a:buSzPct val="25000"/>
              <a:buFont typeface="Noto Sans Symbols"/>
              <a:buNone/>
            </a:pPr>
            <a:r>
              <a:rPr lang="en-US" sz="1710" b="0" i="0" u="none" strike="noStrike" cap="none" dirty="0">
                <a:solidFill>
                  <a:srgbClr val="3F3F3F"/>
                </a:solidFill>
                <a:latin typeface="Century Gothic"/>
                <a:ea typeface="Century Gothic"/>
                <a:cs typeface="Century Gothic"/>
                <a:sym typeface="Century Gothic"/>
              </a:rPr>
              <a:t>The </a:t>
            </a:r>
            <a:r>
              <a:rPr lang="en-US" sz="1710" b="1" i="0" u="none" strike="noStrike" cap="none" dirty="0">
                <a:solidFill>
                  <a:srgbClr val="00B050"/>
                </a:solidFill>
                <a:latin typeface="Century Gothic"/>
                <a:ea typeface="Century Gothic"/>
                <a:cs typeface="Century Gothic"/>
                <a:sym typeface="Century Gothic"/>
              </a:rPr>
              <a:t>structure of the text “Little Women” is a story</a:t>
            </a:r>
            <a:r>
              <a:rPr lang="en-US" sz="1710" b="0" i="0" u="none" strike="noStrike" cap="none" dirty="0">
                <a:solidFill>
                  <a:srgbClr val="3F3F3F"/>
                </a:solidFill>
                <a:latin typeface="Century Gothic"/>
                <a:ea typeface="Century Gothic"/>
                <a:cs typeface="Century Gothic"/>
                <a:sym typeface="Century Gothic"/>
              </a:rPr>
              <a:t>; therefore, the </a:t>
            </a:r>
            <a:r>
              <a:rPr lang="en-US" sz="1710" b="0" i="0" u="sng" strike="noStrike" cap="none" dirty="0">
                <a:solidFill>
                  <a:srgbClr val="FF0000"/>
                </a:solidFill>
                <a:latin typeface="Century Gothic"/>
                <a:ea typeface="Century Gothic"/>
                <a:cs typeface="Century Gothic"/>
                <a:sym typeface="Century Gothic"/>
              </a:rPr>
              <a:t>author utilizes rising action and climax </a:t>
            </a:r>
            <a:r>
              <a:rPr lang="en-US" sz="1710" b="0" i="0" u="none" strike="noStrike" cap="none" dirty="0">
                <a:solidFill>
                  <a:schemeClr val="dk1"/>
                </a:solidFill>
                <a:latin typeface="Century Gothic"/>
                <a:ea typeface="Century Gothic"/>
                <a:cs typeface="Century Gothic"/>
                <a:sym typeface="Century Gothic"/>
              </a:rPr>
              <a:t>to </a:t>
            </a:r>
            <a:r>
              <a:rPr lang="en-US" sz="1710" b="0" i="1" u="none" strike="noStrike" cap="none" dirty="0">
                <a:solidFill>
                  <a:schemeClr val="accent5"/>
                </a:solidFill>
                <a:latin typeface="Century Gothic"/>
                <a:ea typeface="Century Gothic"/>
                <a:cs typeface="Century Gothic"/>
                <a:sym typeface="Century Gothic"/>
              </a:rPr>
              <a:t>contribute to the meaning and style. </a:t>
            </a:r>
            <a:r>
              <a:rPr lang="en-US" sz="1710" b="1" i="0" u="none" strike="noStrike" cap="none" dirty="0">
                <a:solidFill>
                  <a:schemeClr val="dk1"/>
                </a:solidFill>
                <a:latin typeface="Century Gothic"/>
                <a:ea typeface="Century Gothic"/>
                <a:cs typeface="Century Gothic"/>
                <a:sym typeface="Century Gothic"/>
              </a:rPr>
              <a:t>For example, the author states, “</a:t>
            </a:r>
            <a:r>
              <a:rPr lang="en-US" sz="1710" b="1" i="1" u="none" strike="noStrike" cap="none" dirty="0">
                <a:solidFill>
                  <a:schemeClr val="dk1"/>
                </a:solidFill>
                <a:latin typeface="Century Gothic"/>
                <a:ea typeface="Century Gothic"/>
                <a:cs typeface="Century Gothic"/>
                <a:sym typeface="Century Gothic"/>
              </a:rPr>
              <a:t>My knees shook as I quietly awaited the editorial remarks of Mr. Smith, in a room full of cigar smoke</a:t>
            </a:r>
            <a:r>
              <a:rPr lang="en-US" sz="1710" b="0" i="0" u="none" strike="noStrike" cap="none" dirty="0">
                <a:solidFill>
                  <a:schemeClr val="dk1"/>
                </a:solidFill>
                <a:latin typeface="Century Gothic"/>
                <a:ea typeface="Century Gothic"/>
                <a:cs typeface="Century Gothic"/>
                <a:sym typeface="Century Gothic"/>
              </a:rPr>
              <a:t>.” </a:t>
            </a:r>
            <a:r>
              <a:rPr lang="en-US" sz="1710" b="0" i="0" u="none" strike="noStrike" cap="none" dirty="0">
                <a:solidFill>
                  <a:schemeClr val="accent6"/>
                </a:solidFill>
                <a:latin typeface="Century Gothic"/>
                <a:ea typeface="Century Gothic"/>
                <a:cs typeface="Century Gothic"/>
                <a:sym typeface="Century Gothic"/>
              </a:rPr>
              <a:t>Therefore, the author’s description of a young women’s struggle with confidence in presenting her story to men in a time where women where not treated equally contributes to the meaning and the style of the text. </a:t>
            </a:r>
          </a:p>
          <a:p>
            <a:pPr marL="0" marR="0" lvl="0" indent="0" algn="l" rtl="0">
              <a:lnSpc>
                <a:spcPct val="80000"/>
              </a:lnSpc>
              <a:spcBef>
                <a:spcPts val="1000"/>
              </a:spcBef>
              <a:spcAft>
                <a:spcPts val="0"/>
              </a:spcAft>
              <a:buClr>
                <a:schemeClr val="accent1"/>
              </a:buClr>
              <a:buSzPct val="25000"/>
              <a:buFont typeface="Noto Sans Symbols"/>
              <a:buNone/>
            </a:pPr>
            <a:r>
              <a:rPr lang="en-US" sz="1710" b="0" i="0" u="none" strike="noStrike" cap="none" dirty="0">
                <a:solidFill>
                  <a:schemeClr val="accent6"/>
                </a:solidFill>
                <a:latin typeface="Century Gothic"/>
                <a:ea typeface="Century Gothic"/>
                <a:cs typeface="Century Gothic"/>
                <a:sym typeface="Century Gothic"/>
              </a:rPr>
              <a:t>	</a:t>
            </a:r>
            <a:r>
              <a:rPr lang="en-US" sz="1710" b="1" i="0" u="none" strike="noStrike" cap="none" dirty="0">
                <a:solidFill>
                  <a:srgbClr val="D04264"/>
                </a:solidFill>
                <a:latin typeface="Century Gothic"/>
                <a:ea typeface="Century Gothic"/>
                <a:cs typeface="Century Gothic"/>
                <a:sym typeface="Century Gothic"/>
              </a:rPr>
              <a:t>On the other hand, </a:t>
            </a:r>
            <a:r>
              <a:rPr lang="en-US" sz="1710" b="0" i="0" u="none" strike="noStrike" cap="none" dirty="0">
                <a:solidFill>
                  <a:schemeClr val="dk1"/>
                </a:solidFill>
                <a:latin typeface="Century Gothic"/>
                <a:ea typeface="Century Gothic"/>
                <a:cs typeface="Century Gothic"/>
                <a:sym typeface="Century Gothic"/>
              </a:rPr>
              <a:t>t</a:t>
            </a:r>
            <a:r>
              <a:rPr lang="en-US" sz="1710" b="0" i="0" u="none" strike="noStrike" cap="none" dirty="0">
                <a:solidFill>
                  <a:srgbClr val="3F3F3F"/>
                </a:solidFill>
                <a:latin typeface="Century Gothic"/>
                <a:ea typeface="Century Gothic"/>
                <a:cs typeface="Century Gothic"/>
                <a:sym typeface="Century Gothic"/>
              </a:rPr>
              <a:t>he </a:t>
            </a:r>
            <a:r>
              <a:rPr lang="en-US" sz="1710" b="1" i="0" u="none" strike="noStrike" cap="none" dirty="0">
                <a:solidFill>
                  <a:srgbClr val="00B050"/>
                </a:solidFill>
                <a:latin typeface="Century Gothic"/>
                <a:ea typeface="Century Gothic"/>
                <a:cs typeface="Century Gothic"/>
                <a:sym typeface="Century Gothic"/>
              </a:rPr>
              <a:t>structure of the text “Grandma Ling” is a poem</a:t>
            </a:r>
            <a:r>
              <a:rPr lang="en-US" sz="1710" b="0" i="0" u="none" strike="noStrike" cap="none" dirty="0">
                <a:solidFill>
                  <a:srgbClr val="3F3F3F"/>
                </a:solidFill>
                <a:latin typeface="Century Gothic"/>
                <a:ea typeface="Century Gothic"/>
                <a:cs typeface="Century Gothic"/>
                <a:sym typeface="Century Gothic"/>
              </a:rPr>
              <a:t>; therefore, the </a:t>
            </a:r>
            <a:r>
              <a:rPr lang="en-US" sz="1710" b="0" i="0" u="sng" strike="noStrike" cap="none" dirty="0">
                <a:solidFill>
                  <a:srgbClr val="FF0000"/>
                </a:solidFill>
                <a:latin typeface="Century Gothic"/>
                <a:ea typeface="Century Gothic"/>
                <a:cs typeface="Century Gothic"/>
                <a:sym typeface="Century Gothic"/>
              </a:rPr>
              <a:t>author utilizes tone/mood and imagery </a:t>
            </a:r>
            <a:r>
              <a:rPr lang="en-US" sz="1710" b="0" i="0" u="none" strike="noStrike" cap="none" dirty="0">
                <a:solidFill>
                  <a:schemeClr val="dk1"/>
                </a:solidFill>
                <a:latin typeface="Century Gothic"/>
                <a:ea typeface="Century Gothic"/>
                <a:cs typeface="Century Gothic"/>
                <a:sym typeface="Century Gothic"/>
              </a:rPr>
              <a:t>to </a:t>
            </a:r>
            <a:r>
              <a:rPr lang="en-US" sz="1710" b="0" i="1" u="none" strike="noStrike" cap="none" dirty="0">
                <a:solidFill>
                  <a:schemeClr val="accent5"/>
                </a:solidFill>
                <a:latin typeface="Century Gothic"/>
                <a:ea typeface="Century Gothic"/>
                <a:cs typeface="Century Gothic"/>
                <a:sym typeface="Century Gothic"/>
              </a:rPr>
              <a:t>contribute to the meaning and the style. </a:t>
            </a:r>
            <a:r>
              <a:rPr lang="en-US" sz="1710" b="1" i="0" u="none" strike="noStrike" cap="none" dirty="0">
                <a:solidFill>
                  <a:schemeClr val="dk1"/>
                </a:solidFill>
                <a:latin typeface="Century Gothic"/>
                <a:ea typeface="Century Gothic"/>
                <a:cs typeface="Century Gothic"/>
                <a:sym typeface="Century Gothic"/>
              </a:rPr>
              <a:t>For instance, the author writes, “Her five foot frame stood before me, only that of an image two quarter centuries older, a face I had never seen before.” </a:t>
            </a:r>
            <a:r>
              <a:rPr lang="en-US" sz="1710" b="0" i="0" u="none" strike="noStrike" cap="none" dirty="0">
                <a:solidFill>
                  <a:srgbClr val="A824A4"/>
                </a:solidFill>
                <a:latin typeface="Century Gothic"/>
                <a:ea typeface="Century Gothic"/>
                <a:cs typeface="Century Gothic"/>
                <a:sym typeface="Century Gothic"/>
              </a:rPr>
              <a:t>Moreover, the author’s imagery and tone surrounding the emotions felt by a young women who was meeting her grandmother for the first time contributes to the meaning and style of the text.</a:t>
            </a:r>
          </a:p>
          <a:p>
            <a:pPr marL="342900" marR="0" lvl="0" indent="-342900" algn="l" rtl="0">
              <a:lnSpc>
                <a:spcPct val="80000"/>
              </a:lnSpc>
              <a:spcBef>
                <a:spcPts val="1000"/>
              </a:spcBef>
              <a:spcAft>
                <a:spcPts val="0"/>
              </a:spcAft>
              <a:buClr>
                <a:schemeClr val="accent1"/>
              </a:buClr>
              <a:buSzPct val="80470"/>
              <a:buFont typeface="Noto Sans Symbols"/>
              <a:buNone/>
            </a:pPr>
            <a:endParaRPr sz="1710" b="0" i="0" u="none" strike="noStrike" cap="none" dirty="0">
              <a:solidFill>
                <a:schemeClr val="accent5"/>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30680434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Narrative Response</a:t>
            </a:r>
            <a:endParaRPr lang="en-US" dirty="0"/>
          </a:p>
        </p:txBody>
      </p:sp>
      <p:sp>
        <p:nvSpPr>
          <p:cNvPr id="3" name="Content Placeholder 2"/>
          <p:cNvSpPr>
            <a:spLocks noGrp="1"/>
          </p:cNvSpPr>
          <p:nvPr>
            <p:ph idx="1"/>
          </p:nvPr>
        </p:nvSpPr>
        <p:spPr>
          <a:xfrm>
            <a:off x="96819" y="2366683"/>
            <a:ext cx="11618259" cy="4367604"/>
          </a:xfrm>
        </p:spPr>
        <p:txBody>
          <a:bodyPr>
            <a:normAutofit fontScale="92500" lnSpcReduction="10000"/>
          </a:bodyPr>
          <a:lstStyle/>
          <a:p>
            <a:r>
              <a:rPr lang="en-US" b="1" dirty="0"/>
              <a:t>The student’s response is a well-developed narrative that fully develops a real or imagined experience based on </a:t>
            </a:r>
            <a:r>
              <a:rPr lang="en-US" b="1" dirty="0" smtClean="0"/>
              <a:t>the text:</a:t>
            </a:r>
          </a:p>
          <a:p>
            <a:pPr marL="0" indent="0">
              <a:buNone/>
            </a:pPr>
            <a:r>
              <a:rPr lang="en-US" dirty="0" smtClean="0"/>
              <a:t>• </a:t>
            </a:r>
            <a:r>
              <a:rPr lang="en-US" dirty="0"/>
              <a:t>Effectively </a:t>
            </a:r>
            <a:r>
              <a:rPr lang="en-US" b="1" dirty="0"/>
              <a:t>establishes a situation </a:t>
            </a:r>
            <a:r>
              <a:rPr lang="en-US" dirty="0"/>
              <a:t>and </a:t>
            </a:r>
            <a:r>
              <a:rPr lang="en-US" b="1" dirty="0"/>
              <a:t>a point of view </a:t>
            </a:r>
            <a:r>
              <a:rPr lang="en-US" dirty="0"/>
              <a:t>and </a:t>
            </a:r>
            <a:r>
              <a:rPr lang="en-US" b="1" dirty="0"/>
              <a:t>introduces a narrator and/or characters </a:t>
            </a:r>
            <a:endParaRPr lang="en-US" b="1" dirty="0" smtClean="0"/>
          </a:p>
          <a:p>
            <a:pPr marL="0" indent="0">
              <a:buNone/>
            </a:pPr>
            <a:r>
              <a:rPr lang="en-US" dirty="0" smtClean="0"/>
              <a:t>• </a:t>
            </a:r>
            <a:r>
              <a:rPr lang="en-US" dirty="0"/>
              <a:t>Organizes an event sequence that unfolds naturally and logically </a:t>
            </a:r>
            <a:endParaRPr lang="en-US" dirty="0" smtClean="0"/>
          </a:p>
          <a:p>
            <a:pPr marL="0" indent="0">
              <a:buNone/>
            </a:pPr>
            <a:r>
              <a:rPr lang="en-US" dirty="0" smtClean="0"/>
              <a:t>• </a:t>
            </a:r>
            <a:r>
              <a:rPr lang="en-US" dirty="0"/>
              <a:t>Effectively uses narrative techniques, such as </a:t>
            </a:r>
            <a:r>
              <a:rPr lang="en-US" b="1" dirty="0"/>
              <a:t>dialogue</a:t>
            </a:r>
            <a:r>
              <a:rPr lang="en-US" dirty="0"/>
              <a:t>, description, pacing, and reflection, to develop rich, interesting experiences, events, and/or characters </a:t>
            </a:r>
            <a:endParaRPr lang="en-US" dirty="0" smtClean="0"/>
          </a:p>
          <a:p>
            <a:pPr marL="0" indent="0">
              <a:buNone/>
            </a:pPr>
            <a:r>
              <a:rPr lang="en-US" dirty="0" smtClean="0"/>
              <a:t>• </a:t>
            </a:r>
            <a:r>
              <a:rPr lang="en-US" dirty="0"/>
              <a:t>Uses a variety of words and phrases consistently and effectively to convey the sequence of events, signal shifts from one time frame or setting to another, and show the relationships among experiences and events </a:t>
            </a:r>
            <a:endParaRPr lang="en-US" dirty="0" smtClean="0"/>
          </a:p>
          <a:p>
            <a:pPr marL="0" indent="0">
              <a:buNone/>
            </a:pPr>
            <a:r>
              <a:rPr lang="en-US" dirty="0" smtClean="0"/>
              <a:t>• </a:t>
            </a:r>
            <a:r>
              <a:rPr lang="en-US" dirty="0"/>
              <a:t>Uses precise words, phrases, and </a:t>
            </a:r>
            <a:r>
              <a:rPr lang="en-US" b="1" dirty="0"/>
              <a:t>sensory language </a:t>
            </a:r>
            <a:r>
              <a:rPr lang="en-US" dirty="0"/>
              <a:t>to convey experiences and events and capture the action </a:t>
            </a:r>
            <a:endParaRPr lang="en-US" dirty="0" smtClean="0"/>
          </a:p>
          <a:p>
            <a:pPr marL="0" indent="0">
              <a:buNone/>
            </a:pPr>
            <a:r>
              <a:rPr lang="en-US" dirty="0" smtClean="0"/>
              <a:t>• </a:t>
            </a:r>
            <a:r>
              <a:rPr lang="en-US" dirty="0"/>
              <a:t>Provides a </a:t>
            </a:r>
            <a:r>
              <a:rPr lang="en-US" b="1" dirty="0"/>
              <a:t>conclusion</a:t>
            </a:r>
            <a:r>
              <a:rPr lang="en-US" dirty="0"/>
              <a:t> that follows from the narrated experiences or events </a:t>
            </a:r>
            <a:endParaRPr lang="en-US" dirty="0" smtClean="0"/>
          </a:p>
          <a:p>
            <a:pPr marL="0" indent="0">
              <a:buNone/>
            </a:pPr>
            <a:r>
              <a:rPr lang="en-US" dirty="0" smtClean="0"/>
              <a:t>• </a:t>
            </a:r>
            <a:r>
              <a:rPr lang="en-US" dirty="0"/>
              <a:t>Integrates ideas and details from source material </a:t>
            </a:r>
            <a:r>
              <a:rPr lang="en-US" dirty="0" smtClean="0"/>
              <a:t>effectively</a:t>
            </a:r>
          </a:p>
          <a:p>
            <a:pPr marL="0" indent="0">
              <a:buNone/>
            </a:pPr>
            <a:r>
              <a:rPr lang="en-US" dirty="0" smtClean="0"/>
              <a:t> </a:t>
            </a:r>
            <a:r>
              <a:rPr lang="en-US" dirty="0"/>
              <a:t>• Has very few or no errors in usage and/or conventions that interfere with meaning</a:t>
            </a:r>
          </a:p>
          <a:p>
            <a:endParaRPr lang="en-US" dirty="0"/>
          </a:p>
        </p:txBody>
      </p:sp>
    </p:spTree>
    <p:extLst>
      <p:ext uri="{BB962C8B-B14F-4D97-AF65-F5344CB8AC3E}">
        <p14:creationId xmlns:p14="http://schemas.microsoft.com/office/powerpoint/2010/main" val="30883241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Narrative Response Checklist</a:t>
            </a:r>
            <a:endParaRPr lang="en-US" dirty="0"/>
          </a:p>
        </p:txBody>
      </p:sp>
      <p:sp>
        <p:nvSpPr>
          <p:cNvPr id="3" name="Content Placeholder 2"/>
          <p:cNvSpPr>
            <a:spLocks noGrp="1"/>
          </p:cNvSpPr>
          <p:nvPr>
            <p:ph idx="1"/>
          </p:nvPr>
        </p:nvSpPr>
        <p:spPr>
          <a:xfrm>
            <a:off x="677732" y="2409862"/>
            <a:ext cx="11887200" cy="4356698"/>
          </a:xfrm>
        </p:spPr>
        <p:txBody>
          <a:bodyPr>
            <a:normAutofit/>
          </a:bodyPr>
          <a:lstStyle/>
          <a:p>
            <a:r>
              <a:rPr lang="en-US" sz="3500" dirty="0" smtClean="0"/>
              <a:t>1. Establish a situation (setting/context)</a:t>
            </a:r>
          </a:p>
          <a:p>
            <a:r>
              <a:rPr lang="en-US" sz="3500" dirty="0" smtClean="0"/>
              <a:t>2. Set point of view, narrator/characters</a:t>
            </a:r>
          </a:p>
          <a:p>
            <a:r>
              <a:rPr lang="en-US" sz="3500" dirty="0"/>
              <a:t>3</a:t>
            </a:r>
            <a:r>
              <a:rPr lang="en-US" sz="3500" dirty="0" smtClean="0"/>
              <a:t>. Dialogue</a:t>
            </a:r>
          </a:p>
          <a:p>
            <a:r>
              <a:rPr lang="en-US" sz="3500" dirty="0"/>
              <a:t>4</a:t>
            </a:r>
            <a:r>
              <a:rPr lang="en-US" sz="3500" dirty="0" smtClean="0"/>
              <a:t>. Description and Sensory Language</a:t>
            </a:r>
          </a:p>
          <a:p>
            <a:r>
              <a:rPr lang="en-US" sz="3500" dirty="0"/>
              <a:t>5</a:t>
            </a:r>
            <a:r>
              <a:rPr lang="en-US" sz="3500" dirty="0" smtClean="0"/>
              <a:t>. Conclusion (theme, take-away) </a:t>
            </a:r>
          </a:p>
          <a:p>
            <a:endParaRPr lang="en-US" dirty="0"/>
          </a:p>
        </p:txBody>
      </p:sp>
    </p:spTree>
    <p:extLst>
      <p:ext uri="{BB962C8B-B14F-4D97-AF65-F5344CB8AC3E}">
        <p14:creationId xmlns:p14="http://schemas.microsoft.com/office/powerpoint/2010/main" val="26526277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322994" cy="706964"/>
          </a:xfrm>
        </p:spPr>
        <p:txBody>
          <a:bodyPr/>
          <a:lstStyle/>
          <a:p>
            <a:pPr algn="ctr"/>
            <a:r>
              <a:rPr lang="en-US" dirty="0" smtClean="0"/>
              <a:t>Are all of the narrative elements present?</a:t>
            </a:r>
            <a:endParaRPr lang="en-US" dirty="0"/>
          </a:p>
        </p:txBody>
      </p:sp>
      <p:sp>
        <p:nvSpPr>
          <p:cNvPr id="3" name="Content Placeholder 2"/>
          <p:cNvSpPr>
            <a:spLocks noGrp="1"/>
          </p:cNvSpPr>
          <p:nvPr>
            <p:ph idx="1"/>
          </p:nvPr>
        </p:nvSpPr>
        <p:spPr>
          <a:xfrm>
            <a:off x="0" y="2291379"/>
            <a:ext cx="12192000" cy="4566621"/>
          </a:xfrm>
        </p:spPr>
        <p:txBody>
          <a:bodyPr>
            <a:noAutofit/>
          </a:bodyPr>
          <a:lstStyle/>
          <a:p>
            <a:r>
              <a:rPr lang="en-US" sz="3200" dirty="0"/>
              <a:t>"Do you want to take the shot, Vince?" The coach asked me. I looked into his eyes. They were ice-cold blue. His face did not betray his feelings, but I knew that he meant it. "I do, Coach. I can make the shot." I replied. He nodded and then put his hand on top of my head. "I don't know how long any of us will live, but we will all remember what happens next for as long as we do." He then slapped me on the back. The referee blew the whistle and it was time to find out just how I would be remembered. </a:t>
            </a:r>
          </a:p>
        </p:txBody>
      </p:sp>
    </p:spTree>
    <p:extLst>
      <p:ext uri="{BB962C8B-B14F-4D97-AF65-F5344CB8AC3E}">
        <p14:creationId xmlns:p14="http://schemas.microsoft.com/office/powerpoint/2010/main" val="34088948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58184" y="2334409"/>
            <a:ext cx="11833411" cy="4523591"/>
          </a:xfrm>
        </p:spPr>
        <p:txBody>
          <a:bodyPr>
            <a:normAutofit fontScale="85000" lnSpcReduction="20000"/>
          </a:bodyPr>
          <a:lstStyle/>
          <a:p>
            <a:r>
              <a:rPr lang="en-US" sz="3200" b="1" dirty="0" smtClean="0"/>
              <a:t>Take the sample prompt and write about the same experience from Jeff’s point of view. </a:t>
            </a:r>
          </a:p>
          <a:p>
            <a:pPr marL="0" indent="0">
              <a:buNone/>
            </a:pPr>
            <a:r>
              <a:rPr lang="en-US" sz="4000" dirty="0"/>
              <a:t>"Ding!" Katie looked at her phone. It was a text message from Jeff. "Ugh! Not now," she said to herself. She was mad at Jeff for a comment that he had made the last time that they spoke. Meanwhile, while Katie was ignoring Jeff, he was at home trying to figure out why Katie was mad at him. "Did I say something that might have made her angry?" he thought to himself. "No, I have been a perfect gentleman," he concluded.</a:t>
            </a:r>
          </a:p>
        </p:txBody>
      </p:sp>
    </p:spTree>
    <p:extLst>
      <p:ext uri="{BB962C8B-B14F-4D97-AF65-F5344CB8AC3E}">
        <p14:creationId xmlns:p14="http://schemas.microsoft.com/office/powerpoint/2010/main" val="25166109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Types of Extended Responses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99904603"/>
              </p:ext>
            </p:extLst>
          </p:nvPr>
        </p:nvGraphicFramePr>
        <p:xfrm>
          <a:off x="304797" y="2269865"/>
          <a:ext cx="11756573" cy="4504812"/>
        </p:xfrm>
        <a:graphic>
          <a:graphicData uri="http://schemas.openxmlformats.org/drawingml/2006/table">
            <a:tbl>
              <a:tblPr firstRow="1" bandRow="1"/>
              <a:tblGrid>
                <a:gridCol w="5768207">
                  <a:extLst>
                    <a:ext uri="{9D8B030D-6E8A-4147-A177-3AD203B41FA5}">
                      <a16:colId xmlns:a16="http://schemas.microsoft.com/office/drawing/2014/main" val="1316049442"/>
                    </a:ext>
                  </a:extLst>
                </a:gridCol>
                <a:gridCol w="5988366">
                  <a:extLst>
                    <a:ext uri="{9D8B030D-6E8A-4147-A177-3AD203B41FA5}">
                      <a16:colId xmlns:a16="http://schemas.microsoft.com/office/drawing/2014/main" val="2646026824"/>
                    </a:ext>
                  </a:extLst>
                </a:gridCol>
              </a:tblGrid>
              <a:tr h="473335">
                <a:tc>
                  <a:txBody>
                    <a:bodyPr/>
                    <a:lstStyle/>
                    <a:p>
                      <a:pPr algn="ctr"/>
                      <a:r>
                        <a:rPr lang="en-US" b="1" dirty="0" smtClean="0">
                          <a:solidFill>
                            <a:srgbClr val="00B0F0"/>
                          </a:solidFill>
                        </a:rPr>
                        <a:t>Argumentative</a:t>
                      </a:r>
                      <a:r>
                        <a:rPr lang="en-US" dirty="0" smtClean="0">
                          <a:solidFill>
                            <a:srgbClr val="00B0F0"/>
                          </a:solidFill>
                        </a:rPr>
                        <a:t> </a:t>
                      </a:r>
                      <a:endParaRPr lang="en-US" dirty="0">
                        <a:solidFill>
                          <a:srgbClr val="00B0F0"/>
                        </a:solidFill>
                      </a:endParaRPr>
                    </a:p>
                  </a:txBody>
                  <a:tcPr/>
                </a:tc>
                <a:tc>
                  <a:txBody>
                    <a:bodyPr/>
                    <a:lstStyle/>
                    <a:p>
                      <a:pPr algn="ctr"/>
                      <a:r>
                        <a:rPr lang="en-US" b="1" dirty="0" smtClean="0">
                          <a:solidFill>
                            <a:srgbClr val="00B050"/>
                          </a:solidFill>
                        </a:rPr>
                        <a:t>Informational</a:t>
                      </a:r>
                      <a:endParaRPr lang="en-US" b="1" dirty="0">
                        <a:solidFill>
                          <a:srgbClr val="00B050"/>
                        </a:solidFill>
                      </a:endParaRPr>
                    </a:p>
                  </a:txBody>
                  <a:tcPr/>
                </a:tc>
                <a:extLst>
                  <a:ext uri="{0D108BD9-81ED-4DB2-BD59-A6C34878D82A}">
                    <a16:rowId xmlns:a16="http://schemas.microsoft.com/office/drawing/2014/main" val="3533540461"/>
                  </a:ext>
                </a:extLst>
              </a:tr>
              <a:tr h="465317">
                <a:tc>
                  <a:txBody>
                    <a:bodyPr/>
                    <a:lstStyle/>
                    <a:p>
                      <a:r>
                        <a:rPr lang="en-US" dirty="0" smtClean="0"/>
                        <a:t>INTR</a:t>
                      </a:r>
                      <a:r>
                        <a:rPr lang="en-US" dirty="0" smtClean="0">
                          <a:sym typeface="Wingdings" panose="05000000000000000000" pitchFamily="2" charset="2"/>
                        </a:rPr>
                        <a:t>O------------------------------------------------------</a:t>
                      </a:r>
                      <a:endParaRPr lang="en-US" dirty="0"/>
                    </a:p>
                  </a:txBody>
                  <a:tcPr/>
                </a:tc>
                <a:tc>
                  <a:txBody>
                    <a:bodyPr/>
                    <a:lstStyle/>
                    <a:p>
                      <a:r>
                        <a:rPr lang="en-US" dirty="0" smtClean="0"/>
                        <a:t>HOOK, Claim, THESIS</a:t>
                      </a:r>
                      <a:endParaRPr lang="en-US" dirty="0"/>
                    </a:p>
                  </a:txBody>
                  <a:tcPr/>
                </a:tc>
                <a:extLst>
                  <a:ext uri="{0D108BD9-81ED-4DB2-BD59-A6C34878D82A}">
                    <a16:rowId xmlns:a16="http://schemas.microsoft.com/office/drawing/2014/main" val="3799338764"/>
                  </a:ext>
                </a:extLst>
              </a:tr>
              <a:tr h="801531">
                <a:tc>
                  <a:txBody>
                    <a:bodyPr/>
                    <a:lstStyle/>
                    <a:p>
                      <a:r>
                        <a:rPr lang="en-US" dirty="0" smtClean="0"/>
                        <a:t>Body #1</a:t>
                      </a:r>
                    </a:p>
                    <a:p>
                      <a:r>
                        <a:rPr lang="en-US" dirty="0" smtClean="0"/>
                        <a:t>*Topic Sentence</a:t>
                      </a:r>
                      <a:r>
                        <a:rPr lang="en-US" dirty="0" smtClean="0">
                          <a:sym typeface="Wingdings" panose="05000000000000000000" pitchFamily="2" charset="2"/>
                        </a:rPr>
                        <a:t></a:t>
                      </a:r>
                      <a:r>
                        <a:rPr lang="en-US" dirty="0" smtClean="0"/>
                        <a:t>1</a:t>
                      </a:r>
                      <a:r>
                        <a:rPr lang="en-US" baseline="30000" dirty="0" smtClean="0"/>
                        <a:t>st</a:t>
                      </a:r>
                      <a:r>
                        <a:rPr lang="en-US" dirty="0" smtClean="0"/>
                        <a:t> reason</a:t>
                      </a:r>
                    </a:p>
                    <a:p>
                      <a:r>
                        <a:rPr lang="en-US" dirty="0" smtClean="0"/>
                        <a:t>*Evidence</a:t>
                      </a:r>
                    </a:p>
                    <a:p>
                      <a:r>
                        <a:rPr lang="en-US" dirty="0" smtClean="0"/>
                        <a:t>*Explanation</a:t>
                      </a:r>
                      <a:r>
                        <a:rPr lang="en-US" dirty="0" smtClean="0">
                          <a:sym typeface="Wingdings" panose="05000000000000000000" pitchFamily="2" charset="2"/>
                        </a:rPr>
                        <a:t> </a:t>
                      </a:r>
                      <a:r>
                        <a:rPr lang="en-US" dirty="0" smtClean="0">
                          <a:solidFill>
                            <a:srgbClr val="00B0F0"/>
                          </a:solidFill>
                          <a:sym typeface="Wingdings" panose="05000000000000000000" pitchFamily="2" charset="2"/>
                        </a:rPr>
                        <a:t>IMPACT NOW and in the FUTURE</a:t>
                      </a:r>
                      <a:endParaRPr lang="en-US" dirty="0">
                        <a:solidFill>
                          <a:srgbClr val="00B0F0"/>
                        </a:solidFill>
                      </a:endParaRPr>
                    </a:p>
                  </a:txBody>
                  <a:tcPr/>
                </a:tc>
                <a:tc>
                  <a:txBody>
                    <a:bodyPr/>
                    <a:lstStyle/>
                    <a:p>
                      <a:r>
                        <a:rPr lang="en-US" dirty="0" smtClean="0"/>
                        <a:t>Body #1</a:t>
                      </a:r>
                    </a:p>
                    <a:p>
                      <a:r>
                        <a:rPr lang="en-US" dirty="0" smtClean="0"/>
                        <a:t>*Topic</a:t>
                      </a:r>
                      <a:r>
                        <a:rPr lang="en-US" baseline="0" dirty="0" smtClean="0"/>
                        <a:t> Sentence</a:t>
                      </a:r>
                      <a:r>
                        <a:rPr lang="en-US" baseline="0" dirty="0" smtClean="0">
                          <a:sym typeface="Wingdings" panose="05000000000000000000" pitchFamily="2" charset="2"/>
                        </a:rPr>
                        <a:t> 1</a:t>
                      </a:r>
                      <a:r>
                        <a:rPr lang="en-US" baseline="30000" dirty="0" smtClean="0">
                          <a:sym typeface="Wingdings" panose="05000000000000000000" pitchFamily="2" charset="2"/>
                        </a:rPr>
                        <a:t>st</a:t>
                      </a:r>
                      <a:r>
                        <a:rPr lang="en-US" baseline="0" dirty="0" smtClean="0">
                          <a:sym typeface="Wingdings" panose="05000000000000000000" pitchFamily="2" charset="2"/>
                        </a:rPr>
                        <a:t> idea</a:t>
                      </a:r>
                      <a:endParaRPr lang="en-US" dirty="0" smtClean="0"/>
                    </a:p>
                    <a:p>
                      <a:r>
                        <a:rPr lang="en-US" dirty="0" smtClean="0"/>
                        <a:t>*Evidence-Explanation</a:t>
                      </a:r>
                    </a:p>
                    <a:p>
                      <a:r>
                        <a:rPr lang="en-US" dirty="0" smtClean="0"/>
                        <a:t>*Evidence-Explanation</a:t>
                      </a:r>
                      <a:r>
                        <a:rPr lang="en-US" baseline="0" dirty="0" smtClean="0"/>
                        <a:t> </a:t>
                      </a:r>
                      <a:endParaRPr lang="en-US" dirty="0"/>
                    </a:p>
                  </a:txBody>
                  <a:tcPr/>
                </a:tc>
                <a:extLst>
                  <a:ext uri="{0D108BD9-81ED-4DB2-BD59-A6C34878D82A}">
                    <a16:rowId xmlns:a16="http://schemas.microsoft.com/office/drawing/2014/main" val="2561360893"/>
                  </a:ext>
                </a:extLst>
              </a:tr>
              <a:tr h="801531">
                <a:tc>
                  <a:txBody>
                    <a:bodyPr/>
                    <a:lstStyle/>
                    <a:p>
                      <a:r>
                        <a:rPr lang="en-US" dirty="0" smtClean="0"/>
                        <a:t>Body #2</a:t>
                      </a:r>
                    </a:p>
                    <a:p>
                      <a:r>
                        <a:rPr lang="en-US" dirty="0" smtClean="0">
                          <a:solidFill>
                            <a:srgbClr val="00B0F0"/>
                          </a:solidFill>
                        </a:rPr>
                        <a:t>*Counterclaim (Some</a:t>
                      </a:r>
                      <a:r>
                        <a:rPr lang="en-US" baseline="0" dirty="0" smtClean="0">
                          <a:solidFill>
                            <a:srgbClr val="00B0F0"/>
                          </a:solidFill>
                        </a:rPr>
                        <a:t> may argue,)</a:t>
                      </a:r>
                    </a:p>
                    <a:p>
                      <a:r>
                        <a:rPr lang="en-US" baseline="0" dirty="0" smtClean="0">
                          <a:solidFill>
                            <a:srgbClr val="00B0F0"/>
                          </a:solidFill>
                        </a:rPr>
                        <a:t>*Rebuttal (HOWEVER…reason #2)</a:t>
                      </a:r>
                    </a:p>
                    <a:p>
                      <a:r>
                        <a:rPr lang="en-US" baseline="0" dirty="0" smtClean="0"/>
                        <a:t>*Evidence</a:t>
                      </a:r>
                    </a:p>
                    <a:p>
                      <a:r>
                        <a:rPr lang="en-US" baseline="0" dirty="0" smtClean="0"/>
                        <a:t>*Explanation</a:t>
                      </a:r>
                      <a:r>
                        <a:rPr lang="en-US" baseline="0" dirty="0" smtClean="0">
                          <a:sym typeface="Wingdings" panose="05000000000000000000" pitchFamily="2" charset="2"/>
                        </a:rPr>
                        <a:t> </a:t>
                      </a:r>
                      <a:r>
                        <a:rPr lang="en-US" baseline="0" dirty="0" smtClean="0">
                          <a:solidFill>
                            <a:srgbClr val="00B0F0"/>
                          </a:solidFill>
                          <a:sym typeface="Wingdings" panose="05000000000000000000" pitchFamily="2" charset="2"/>
                        </a:rPr>
                        <a:t>IMPACT NOW and in the FUTURE</a:t>
                      </a:r>
                      <a:endParaRPr lang="en-US" dirty="0">
                        <a:solidFill>
                          <a:srgbClr val="00B0F0"/>
                        </a:solidFill>
                      </a:endParaRPr>
                    </a:p>
                  </a:txBody>
                  <a:tcPr/>
                </a:tc>
                <a:tc>
                  <a:txBody>
                    <a:bodyPr/>
                    <a:lstStyle/>
                    <a:p>
                      <a:r>
                        <a:rPr lang="en-US" dirty="0" smtClean="0"/>
                        <a:t>Body #2</a:t>
                      </a:r>
                    </a:p>
                    <a:p>
                      <a:r>
                        <a:rPr lang="en-US" dirty="0" smtClean="0"/>
                        <a:t>*Topic Sentence</a:t>
                      </a:r>
                      <a:r>
                        <a:rPr lang="en-US" dirty="0" smtClean="0">
                          <a:sym typeface="Wingdings" panose="05000000000000000000" pitchFamily="2" charset="2"/>
                        </a:rPr>
                        <a:t> 2</a:t>
                      </a:r>
                      <a:r>
                        <a:rPr lang="en-US" baseline="30000" dirty="0" smtClean="0">
                          <a:sym typeface="Wingdings" panose="05000000000000000000" pitchFamily="2" charset="2"/>
                        </a:rPr>
                        <a:t>nd</a:t>
                      </a:r>
                      <a:r>
                        <a:rPr lang="en-US" dirty="0" smtClean="0">
                          <a:sym typeface="Wingdings" panose="05000000000000000000" pitchFamily="2" charset="2"/>
                        </a:rPr>
                        <a:t> idea</a:t>
                      </a:r>
                      <a:endParaRPr lang="en-US" dirty="0" smtClean="0"/>
                    </a:p>
                    <a:p>
                      <a:r>
                        <a:rPr lang="en-US" dirty="0" smtClean="0"/>
                        <a:t>*Evidence-Explanation</a:t>
                      </a:r>
                    </a:p>
                    <a:p>
                      <a:r>
                        <a:rPr lang="en-US" dirty="0" smtClean="0"/>
                        <a:t>*Evidence-Explanation</a:t>
                      </a:r>
                      <a:r>
                        <a:rPr lang="en-US" baseline="0" dirty="0" smtClean="0"/>
                        <a:t> </a:t>
                      </a:r>
                      <a:endParaRPr lang="en-US" dirty="0" smtClean="0"/>
                    </a:p>
                    <a:p>
                      <a:endParaRPr lang="en-US" dirty="0"/>
                    </a:p>
                  </a:txBody>
                  <a:tcPr/>
                </a:tc>
                <a:extLst>
                  <a:ext uri="{0D108BD9-81ED-4DB2-BD59-A6C34878D82A}">
                    <a16:rowId xmlns:a16="http://schemas.microsoft.com/office/drawing/2014/main" val="1278990512"/>
                  </a:ext>
                </a:extLst>
              </a:tr>
              <a:tr h="801531">
                <a:tc>
                  <a:txBody>
                    <a:bodyPr/>
                    <a:lstStyle/>
                    <a:p>
                      <a:r>
                        <a:rPr lang="en-US" dirty="0" smtClean="0"/>
                        <a:t>Conclusion-----</a:t>
                      </a:r>
                      <a:r>
                        <a:rPr lang="en-US" dirty="0" smtClean="0">
                          <a:sym typeface="Wingdings" panose="05000000000000000000" pitchFamily="2" charset="2"/>
                        </a:rPr>
                        <a:t>-----------------------------------------</a:t>
                      </a:r>
                      <a:endParaRPr lang="en-US" dirty="0"/>
                    </a:p>
                  </a:txBody>
                  <a:tcPr/>
                </a:tc>
                <a:tc>
                  <a:txBody>
                    <a:bodyPr/>
                    <a:lstStyle/>
                    <a:p>
                      <a:r>
                        <a:rPr lang="en-US" dirty="0" smtClean="0"/>
                        <a:t>Re-state the thesis</a:t>
                      </a:r>
                      <a:r>
                        <a:rPr lang="en-US" baseline="0" dirty="0" smtClean="0"/>
                        <a:t> statement in a NEW WAY (remember NOT to add any new info/reasons/evidence)</a:t>
                      </a:r>
                      <a:endParaRPr lang="en-US" dirty="0"/>
                    </a:p>
                  </a:txBody>
                  <a:tcPr/>
                </a:tc>
                <a:extLst>
                  <a:ext uri="{0D108BD9-81ED-4DB2-BD59-A6C34878D82A}">
                    <a16:rowId xmlns:a16="http://schemas.microsoft.com/office/drawing/2014/main" val="3196043285"/>
                  </a:ext>
                </a:extLst>
              </a:tr>
            </a:tbl>
          </a:graphicData>
        </a:graphic>
      </p:graphicFrame>
    </p:spTree>
    <p:extLst>
      <p:ext uri="{BB962C8B-B14F-4D97-AF65-F5344CB8AC3E}">
        <p14:creationId xmlns:p14="http://schemas.microsoft.com/office/powerpoint/2010/main" val="26804781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066" y="973668"/>
            <a:ext cx="9907793" cy="706964"/>
          </a:xfrm>
        </p:spPr>
        <p:txBody>
          <a:bodyPr/>
          <a:lstStyle/>
          <a:p>
            <a:r>
              <a:rPr lang="en-US" dirty="0" smtClean="0"/>
              <a:t>What is Informational/Explanatory Writing?</a:t>
            </a:r>
            <a:endParaRPr lang="en-US" dirty="0"/>
          </a:p>
        </p:txBody>
      </p:sp>
      <p:sp>
        <p:nvSpPr>
          <p:cNvPr id="3" name="Content Placeholder 2"/>
          <p:cNvSpPr>
            <a:spLocks noGrp="1"/>
          </p:cNvSpPr>
          <p:nvPr>
            <p:ph idx="1"/>
          </p:nvPr>
        </p:nvSpPr>
        <p:spPr>
          <a:xfrm>
            <a:off x="154193" y="2495774"/>
            <a:ext cx="12037807" cy="4173967"/>
          </a:xfrm>
        </p:spPr>
        <p:txBody>
          <a:bodyPr>
            <a:noAutofit/>
          </a:bodyPr>
          <a:lstStyle/>
          <a:p>
            <a:r>
              <a:rPr lang="en-US" sz="3500" dirty="0"/>
              <a:t>The primary purpose of informative/explanatory writing is to increase knowledge. </a:t>
            </a:r>
            <a:endParaRPr lang="en-US" sz="3500" dirty="0" smtClean="0"/>
          </a:p>
          <a:p>
            <a:r>
              <a:rPr lang="en-US" sz="3500" dirty="0" smtClean="0"/>
              <a:t>When </a:t>
            </a:r>
            <a:r>
              <a:rPr lang="en-US" sz="3500" dirty="0"/>
              <a:t>writing an informative/explanatory text, the writer answers questions of why or how. </a:t>
            </a:r>
            <a:endParaRPr lang="en-US" sz="3500" dirty="0" smtClean="0"/>
          </a:p>
          <a:p>
            <a:r>
              <a:rPr lang="en-US" sz="3500" dirty="0" smtClean="0"/>
              <a:t>Unlike </a:t>
            </a:r>
            <a:r>
              <a:rPr lang="en-US" sz="3500" dirty="0"/>
              <a:t>other types of writing, informative writing </a:t>
            </a:r>
            <a:r>
              <a:rPr lang="en-US" sz="3500" strike="sngStrike" dirty="0"/>
              <a:t>does not </a:t>
            </a:r>
            <a:r>
              <a:rPr lang="en-US" sz="3500" dirty="0"/>
              <a:t>aim to change the reader's thinking or move the reader to take action.</a:t>
            </a:r>
          </a:p>
        </p:txBody>
      </p:sp>
    </p:spTree>
    <p:extLst>
      <p:ext uri="{BB962C8B-B14F-4D97-AF65-F5344CB8AC3E}">
        <p14:creationId xmlns:p14="http://schemas.microsoft.com/office/powerpoint/2010/main" val="1624847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4254" y="973668"/>
            <a:ext cx="8842786" cy="706964"/>
          </a:xfrm>
        </p:spPr>
        <p:txBody>
          <a:bodyPr/>
          <a:lstStyle/>
          <a:p>
            <a:r>
              <a:rPr lang="en-US" dirty="0" smtClean="0"/>
              <a:t>Informational/Explanatory Writing </a:t>
            </a:r>
            <a:endParaRPr lang="en-US" dirty="0"/>
          </a:p>
        </p:txBody>
      </p:sp>
      <p:sp>
        <p:nvSpPr>
          <p:cNvPr id="3" name="Content Placeholder 2"/>
          <p:cNvSpPr>
            <a:spLocks noGrp="1"/>
          </p:cNvSpPr>
          <p:nvPr>
            <p:ph idx="1"/>
          </p:nvPr>
        </p:nvSpPr>
        <p:spPr>
          <a:xfrm>
            <a:off x="236668" y="2388197"/>
            <a:ext cx="11650532" cy="4469803"/>
          </a:xfrm>
        </p:spPr>
        <p:txBody>
          <a:bodyPr>
            <a:normAutofit/>
          </a:bodyPr>
          <a:lstStyle/>
          <a:p>
            <a:pPr>
              <a:buAutoNum type="arabicPeriod"/>
            </a:pPr>
            <a:r>
              <a:rPr lang="en-US" sz="2800" dirty="0" smtClean="0"/>
              <a:t>Introduction</a:t>
            </a:r>
            <a:r>
              <a:rPr lang="en-US" sz="2800" dirty="0" smtClean="0">
                <a:sym typeface="Wingdings" panose="05000000000000000000" pitchFamily="2" charset="2"/>
              </a:rPr>
              <a:t> Hook, Bridge, THESIS (clearly answer the question)</a:t>
            </a:r>
          </a:p>
          <a:p>
            <a:pPr>
              <a:buAutoNum type="arabicPeriod"/>
            </a:pPr>
            <a:r>
              <a:rPr lang="en-US" sz="2800" dirty="0" smtClean="0">
                <a:sym typeface="Wingdings" panose="05000000000000000000" pitchFamily="2" charset="2"/>
              </a:rPr>
              <a:t>Body Paragraphs </a:t>
            </a:r>
          </a:p>
          <a:p>
            <a:pPr marL="800100" lvl="1" indent="-342900">
              <a:buAutoNum type="alphaLcPeriod"/>
            </a:pPr>
            <a:r>
              <a:rPr lang="en-US" sz="2800" dirty="0">
                <a:sym typeface="Wingdings" panose="05000000000000000000" pitchFamily="2" charset="2"/>
              </a:rPr>
              <a:t>USE information from BOTH passages</a:t>
            </a:r>
          </a:p>
          <a:p>
            <a:pPr marL="800100" lvl="1" indent="-342900">
              <a:buAutoNum type="alphaLcPeriod"/>
            </a:pPr>
            <a:r>
              <a:rPr lang="en-US" sz="2800" dirty="0">
                <a:sym typeface="Wingdings" panose="05000000000000000000" pitchFamily="2" charset="2"/>
              </a:rPr>
              <a:t>USE vocabulary </a:t>
            </a:r>
            <a:r>
              <a:rPr lang="en-US" sz="2800" dirty="0" smtClean="0">
                <a:sym typeface="Wingdings" panose="05000000000000000000" pitchFamily="2" charset="2"/>
              </a:rPr>
              <a:t>from BOTH </a:t>
            </a:r>
            <a:r>
              <a:rPr lang="en-US" sz="2800" dirty="0">
                <a:sym typeface="Wingdings" panose="05000000000000000000" pitchFamily="2" charset="2"/>
              </a:rPr>
              <a:t>passages</a:t>
            </a:r>
          </a:p>
          <a:p>
            <a:pPr marL="800100" lvl="1" indent="-342900">
              <a:buAutoNum type="alphaLcPeriod"/>
            </a:pPr>
            <a:r>
              <a:rPr lang="en-US" sz="2800" dirty="0">
                <a:sym typeface="Wingdings" panose="05000000000000000000" pitchFamily="2" charset="2"/>
              </a:rPr>
              <a:t>Use at least 2 pieces of evidence in each body paragraph</a:t>
            </a:r>
          </a:p>
          <a:p>
            <a:pPr marL="800100" lvl="1" indent="-342900">
              <a:buAutoNum type="alphaLcPeriod"/>
            </a:pPr>
            <a:r>
              <a:rPr lang="en-US" sz="2800" dirty="0">
                <a:sym typeface="Wingdings" panose="05000000000000000000" pitchFamily="2" charset="2"/>
              </a:rPr>
              <a:t>Be able to paraphrase the evidence (put it in your own words</a:t>
            </a:r>
            <a:r>
              <a:rPr lang="en-US" sz="2800" dirty="0" smtClean="0">
                <a:sym typeface="Wingdings" panose="05000000000000000000" pitchFamily="2" charset="2"/>
              </a:rPr>
              <a:t>)</a:t>
            </a:r>
          </a:p>
          <a:p>
            <a:pPr>
              <a:buAutoNum type="arabicPeriod"/>
            </a:pPr>
            <a:r>
              <a:rPr lang="en-US" sz="2800" dirty="0" smtClean="0">
                <a:sym typeface="Wingdings" panose="05000000000000000000" pitchFamily="2" charset="2"/>
              </a:rPr>
              <a:t>Conclusion re-state your thesis is a NEW way</a:t>
            </a:r>
          </a:p>
          <a:p>
            <a:pPr marL="457200" lvl="1" indent="0">
              <a:buNone/>
            </a:pPr>
            <a:endParaRPr lang="en-US" dirty="0" smtClean="0">
              <a:sym typeface="Wingdings" panose="05000000000000000000" pitchFamily="2" charset="2"/>
            </a:endParaRPr>
          </a:p>
          <a:p>
            <a:endParaRPr lang="en-US" dirty="0"/>
          </a:p>
        </p:txBody>
      </p:sp>
    </p:spTree>
    <p:extLst>
      <p:ext uri="{BB962C8B-B14F-4D97-AF65-F5344CB8AC3E}">
        <p14:creationId xmlns:p14="http://schemas.microsoft.com/office/powerpoint/2010/main" val="145513603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4254" y="973668"/>
            <a:ext cx="8842786" cy="706964"/>
          </a:xfrm>
        </p:spPr>
        <p:txBody>
          <a:bodyPr/>
          <a:lstStyle/>
          <a:p>
            <a:r>
              <a:rPr lang="en-US" dirty="0" smtClean="0"/>
              <a:t>Informational/Explanatory Writing </a:t>
            </a:r>
            <a:endParaRPr lang="en-US" dirty="0"/>
          </a:p>
        </p:txBody>
      </p:sp>
      <p:sp>
        <p:nvSpPr>
          <p:cNvPr id="3" name="Content Placeholder 2"/>
          <p:cNvSpPr>
            <a:spLocks noGrp="1"/>
          </p:cNvSpPr>
          <p:nvPr>
            <p:ph idx="1"/>
          </p:nvPr>
        </p:nvSpPr>
        <p:spPr>
          <a:xfrm>
            <a:off x="236668" y="2388197"/>
            <a:ext cx="11650532" cy="4469803"/>
          </a:xfrm>
        </p:spPr>
        <p:txBody>
          <a:bodyPr>
            <a:normAutofit fontScale="92500" lnSpcReduction="20000"/>
          </a:bodyPr>
          <a:lstStyle/>
          <a:p>
            <a:pPr>
              <a:buAutoNum type="arabicPeriod"/>
            </a:pPr>
            <a:r>
              <a:rPr lang="en-US" sz="2800" dirty="0" smtClean="0"/>
              <a:t>Introduction</a:t>
            </a:r>
            <a:r>
              <a:rPr lang="en-US" sz="2800" dirty="0" smtClean="0">
                <a:sym typeface="Wingdings" panose="05000000000000000000" pitchFamily="2" charset="2"/>
              </a:rPr>
              <a:t> Hook, Bridge, THESIS (clearly answer the question with 2 ideas)</a:t>
            </a:r>
          </a:p>
          <a:p>
            <a:pPr>
              <a:buAutoNum type="arabicPeriod"/>
            </a:pPr>
            <a:r>
              <a:rPr lang="en-US" sz="2800" dirty="0" smtClean="0">
                <a:sym typeface="Wingdings" panose="05000000000000000000" pitchFamily="2" charset="2"/>
              </a:rPr>
              <a:t>Body Paragraphs (2)</a:t>
            </a:r>
          </a:p>
          <a:p>
            <a:pPr marL="800100" lvl="1" indent="-342900">
              <a:buAutoNum type="alphaLcPeriod"/>
            </a:pPr>
            <a:r>
              <a:rPr lang="en-US" sz="2800" dirty="0" smtClean="0">
                <a:sym typeface="Wingdings" panose="05000000000000000000" pitchFamily="2" charset="2"/>
              </a:rPr>
              <a:t>Topic Sentence (idea from your thesis)</a:t>
            </a:r>
          </a:p>
          <a:p>
            <a:pPr marL="800100" lvl="1" indent="-342900">
              <a:buAutoNum type="alphaLcPeriod"/>
            </a:pPr>
            <a:r>
              <a:rPr lang="en-US" sz="2800" dirty="0" smtClean="0">
                <a:sym typeface="Wingdings" panose="05000000000000000000" pitchFamily="2" charset="2"/>
              </a:rPr>
              <a:t>Evidence #1 (cited or paraphrased)</a:t>
            </a:r>
          </a:p>
          <a:p>
            <a:pPr marL="800100" lvl="1" indent="-342900">
              <a:buAutoNum type="alphaLcPeriod"/>
            </a:pPr>
            <a:r>
              <a:rPr lang="en-US" sz="2800" dirty="0" smtClean="0">
                <a:sym typeface="Wingdings" panose="05000000000000000000" pitchFamily="2" charset="2"/>
              </a:rPr>
              <a:t>Explanation #1</a:t>
            </a:r>
          </a:p>
          <a:p>
            <a:pPr marL="800100" lvl="1" indent="-342900">
              <a:buAutoNum type="alphaLcPeriod"/>
            </a:pPr>
            <a:r>
              <a:rPr lang="en-US" sz="2800" dirty="0" smtClean="0">
                <a:sym typeface="Wingdings" panose="05000000000000000000" pitchFamily="2" charset="2"/>
              </a:rPr>
              <a:t>Evidence #2 (cited or paraphrased)</a:t>
            </a:r>
          </a:p>
          <a:p>
            <a:pPr marL="800100" lvl="1" indent="-342900">
              <a:buAutoNum type="alphaLcPeriod"/>
            </a:pPr>
            <a:r>
              <a:rPr lang="en-US" sz="2800" dirty="0" smtClean="0">
                <a:sym typeface="Wingdings" panose="05000000000000000000" pitchFamily="2" charset="2"/>
              </a:rPr>
              <a:t>Explanation #2</a:t>
            </a:r>
          </a:p>
          <a:p>
            <a:pPr marL="800100" lvl="1" indent="-342900">
              <a:buAutoNum type="alphaLcPeriod"/>
            </a:pPr>
            <a:r>
              <a:rPr lang="en-US" sz="2800" dirty="0" smtClean="0">
                <a:sym typeface="Wingdings" panose="05000000000000000000" pitchFamily="2" charset="2"/>
              </a:rPr>
              <a:t>Closing Sentence</a:t>
            </a:r>
          </a:p>
          <a:p>
            <a:pPr>
              <a:buAutoNum type="arabicPeriod"/>
            </a:pPr>
            <a:r>
              <a:rPr lang="en-US" sz="2800" dirty="0" smtClean="0">
                <a:sym typeface="Wingdings" panose="05000000000000000000" pitchFamily="2" charset="2"/>
              </a:rPr>
              <a:t>Conclusion re-state your thesis is a NEW way</a:t>
            </a:r>
          </a:p>
          <a:p>
            <a:pPr marL="457200" lvl="1" indent="0">
              <a:buNone/>
            </a:pPr>
            <a:endParaRPr lang="en-US" dirty="0" smtClean="0">
              <a:sym typeface="Wingdings" panose="05000000000000000000" pitchFamily="2" charset="2"/>
            </a:endParaRPr>
          </a:p>
          <a:p>
            <a:endParaRPr lang="en-US" dirty="0"/>
          </a:p>
        </p:txBody>
      </p:sp>
    </p:spTree>
    <p:extLst>
      <p:ext uri="{BB962C8B-B14F-4D97-AF65-F5344CB8AC3E}">
        <p14:creationId xmlns:p14="http://schemas.microsoft.com/office/powerpoint/2010/main" val="3995385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Three Little Pigs: Theme Example</a:t>
            </a:r>
            <a:endParaRPr lang="en-US" dirty="0"/>
          </a:p>
        </p:txBody>
      </p:sp>
      <p:sp>
        <p:nvSpPr>
          <p:cNvPr id="3" name="Text Placeholder 2"/>
          <p:cNvSpPr>
            <a:spLocks noGrp="1"/>
          </p:cNvSpPr>
          <p:nvPr>
            <p:ph idx="1"/>
          </p:nvPr>
        </p:nvSpPr>
        <p:spPr>
          <a:xfrm>
            <a:off x="556592" y="2231571"/>
            <a:ext cx="10883347" cy="6773281"/>
          </a:xfrm>
        </p:spPr>
        <p:txBody>
          <a:bodyPr>
            <a:normAutofit fontScale="92500" lnSpcReduction="20000"/>
          </a:bodyPr>
          <a:lstStyle/>
          <a:p>
            <a:r>
              <a:rPr lang="en-US" dirty="0" smtClean="0"/>
              <a:t>What is the theme? How do you know? How is the theme developed?</a:t>
            </a:r>
          </a:p>
          <a:p>
            <a:pPr marL="91441" indent="0">
              <a:buNone/>
            </a:pPr>
            <a:r>
              <a:rPr lang="en-US" sz="4000" b="1" dirty="0" smtClean="0">
                <a:solidFill>
                  <a:srgbClr val="FF0000"/>
                </a:solidFill>
              </a:rPr>
              <a:t>The theme of the text is to always put forth your best effort. The author develops the theme through describing the character’s decisions. </a:t>
            </a:r>
            <a:r>
              <a:rPr lang="en-US" sz="4000" b="1" dirty="0" smtClean="0">
                <a:solidFill>
                  <a:srgbClr val="00B050"/>
                </a:solidFill>
              </a:rPr>
              <a:t>For example, the author states, “The first little pig built his house out of straw because it was the easiest thing to do.” </a:t>
            </a:r>
            <a:r>
              <a:rPr lang="en-US" sz="4000" b="1" dirty="0" smtClean="0">
                <a:solidFill>
                  <a:schemeClr val="accent5">
                    <a:lumMod val="75000"/>
                  </a:schemeClr>
                </a:solidFill>
              </a:rPr>
              <a:t>In the text, the characters’ (pigs) decisions directly affected their life spans. Moreover, the pig who spent the most time on his home, lived, while his brothers who took the easier way out, died. In conclusion, the author develops the theme through allowing the reader to see the decision of each character and the immediate effect of their actions.</a:t>
            </a:r>
            <a:endParaRPr lang="en-US" b="1" dirty="0">
              <a:solidFill>
                <a:srgbClr val="00B050"/>
              </a:solidFill>
            </a:endParaRPr>
          </a:p>
          <a:p>
            <a:pPr marL="91441" indent="0">
              <a:buNone/>
            </a:pPr>
            <a:endParaRPr lang="en-US" dirty="0"/>
          </a:p>
        </p:txBody>
      </p:sp>
    </p:spTree>
    <p:extLst>
      <p:ext uri="{BB962C8B-B14F-4D97-AF65-F5344CB8AC3E}">
        <p14:creationId xmlns:p14="http://schemas.microsoft.com/office/powerpoint/2010/main" val="38263511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Informational Introduction Paragraph Example</a:t>
            </a:r>
            <a:endParaRPr lang="en-US" dirty="0"/>
          </a:p>
        </p:txBody>
      </p:sp>
      <p:sp>
        <p:nvSpPr>
          <p:cNvPr id="3" name="Content Placeholder 2"/>
          <p:cNvSpPr>
            <a:spLocks noGrp="1"/>
          </p:cNvSpPr>
          <p:nvPr>
            <p:ph idx="1"/>
          </p:nvPr>
        </p:nvSpPr>
        <p:spPr>
          <a:xfrm>
            <a:off x="290456" y="2474259"/>
            <a:ext cx="11575229" cy="4383741"/>
          </a:xfrm>
        </p:spPr>
        <p:txBody>
          <a:bodyPr>
            <a:normAutofit/>
          </a:bodyPr>
          <a:lstStyle/>
          <a:p>
            <a:endParaRPr lang="en-US" sz="2600" dirty="0" smtClean="0"/>
          </a:p>
          <a:p>
            <a:r>
              <a:rPr lang="en-US" sz="2600" dirty="0" smtClean="0"/>
              <a:t>Think </a:t>
            </a:r>
            <a:r>
              <a:rPr lang="en-US" sz="2600" dirty="0"/>
              <a:t>of these four things: knives, beads, cows, and whales' teeth. What do they have in common? The answer is that people have used them as money in trades. Through history, different cultures have used some surprising forms of currency.</a:t>
            </a:r>
          </a:p>
          <a:p>
            <a:pPr marL="0" indent="0">
              <a:buNone/>
            </a:pPr>
            <a:endParaRPr lang="en-US" dirty="0"/>
          </a:p>
        </p:txBody>
      </p:sp>
    </p:spTree>
    <p:extLst>
      <p:ext uri="{BB962C8B-B14F-4D97-AF65-F5344CB8AC3E}">
        <p14:creationId xmlns:p14="http://schemas.microsoft.com/office/powerpoint/2010/main" val="978141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Common Mistakes</a:t>
            </a:r>
            <a:endParaRPr lang="en-US" dirty="0"/>
          </a:p>
        </p:txBody>
      </p:sp>
      <p:sp>
        <p:nvSpPr>
          <p:cNvPr id="3" name="Content Placeholder 2"/>
          <p:cNvSpPr>
            <a:spLocks noGrp="1"/>
          </p:cNvSpPr>
          <p:nvPr>
            <p:ph idx="1"/>
          </p:nvPr>
        </p:nvSpPr>
        <p:spPr>
          <a:xfrm>
            <a:off x="516368" y="2312894"/>
            <a:ext cx="11338560" cy="4636546"/>
          </a:xfrm>
        </p:spPr>
        <p:txBody>
          <a:bodyPr>
            <a:normAutofit/>
          </a:bodyPr>
          <a:lstStyle/>
          <a:p>
            <a:r>
              <a:rPr lang="en-US" sz="2800" dirty="0" smtClean="0"/>
              <a:t>1. Missing introduction paragraph</a:t>
            </a:r>
          </a:p>
          <a:p>
            <a:r>
              <a:rPr lang="en-US" sz="2800" dirty="0" smtClean="0"/>
              <a:t>2. Missing Hook AND Bridge</a:t>
            </a:r>
          </a:p>
          <a:p>
            <a:r>
              <a:rPr lang="en-US" sz="2800" dirty="0" smtClean="0"/>
              <a:t>3. Plagiarism </a:t>
            </a:r>
            <a:r>
              <a:rPr lang="en-US" sz="2800" dirty="0" smtClean="0">
                <a:sym typeface="Wingdings" panose="05000000000000000000" pitchFamily="2" charset="2"/>
              </a:rPr>
              <a:t> </a:t>
            </a:r>
          </a:p>
          <a:p>
            <a:r>
              <a:rPr lang="en-US" sz="2800" dirty="0" smtClean="0">
                <a:sym typeface="Wingdings" panose="05000000000000000000" pitchFamily="2" charset="2"/>
              </a:rPr>
              <a:t>4. Too much cited evidence/information </a:t>
            </a:r>
          </a:p>
          <a:p>
            <a:r>
              <a:rPr lang="en-US" sz="2800" dirty="0" smtClean="0">
                <a:sym typeface="Wingdings" panose="05000000000000000000" pitchFamily="2" charset="2"/>
              </a:rPr>
              <a:t>5. Not enough evidence/information</a:t>
            </a:r>
          </a:p>
          <a:p>
            <a:endParaRPr lang="en-US" sz="2800" dirty="0">
              <a:sym typeface="Wingdings" panose="05000000000000000000" pitchFamily="2" charset="2"/>
            </a:endParaRPr>
          </a:p>
          <a:p>
            <a:r>
              <a:rPr lang="en-US" sz="2800" dirty="0" smtClean="0">
                <a:sym typeface="Wingdings" panose="05000000000000000000" pitchFamily="2" charset="2"/>
              </a:rPr>
              <a:t>FIX #4 and #5 by ALWAYS having </a:t>
            </a:r>
            <a:r>
              <a:rPr lang="en-US" sz="2800" b="1" u="sng" dirty="0" smtClean="0">
                <a:solidFill>
                  <a:srgbClr val="00B0F0"/>
                </a:solidFill>
                <a:sym typeface="Wingdings" panose="05000000000000000000" pitchFamily="2" charset="2"/>
              </a:rPr>
              <a:t>1 cited</a:t>
            </a:r>
            <a:r>
              <a:rPr lang="en-US" sz="2800" dirty="0" smtClean="0">
                <a:sym typeface="Wingdings" panose="05000000000000000000" pitchFamily="2" charset="2"/>
              </a:rPr>
              <a:t> piece of evidence/info and </a:t>
            </a:r>
            <a:r>
              <a:rPr lang="en-US" sz="2800" b="1" u="sng" dirty="0" smtClean="0">
                <a:solidFill>
                  <a:srgbClr val="FF0000"/>
                </a:solidFill>
                <a:sym typeface="Wingdings" panose="05000000000000000000" pitchFamily="2" charset="2"/>
              </a:rPr>
              <a:t>1 paraphrased </a:t>
            </a:r>
            <a:r>
              <a:rPr lang="en-US" sz="2800" dirty="0" smtClean="0">
                <a:sym typeface="Wingdings" panose="05000000000000000000" pitchFamily="2" charset="2"/>
              </a:rPr>
              <a:t>piece of evidence/info</a:t>
            </a:r>
            <a:endParaRPr lang="en-US" sz="2800" dirty="0"/>
          </a:p>
        </p:txBody>
      </p:sp>
    </p:spTree>
    <p:extLst>
      <p:ext uri="{BB962C8B-B14F-4D97-AF65-F5344CB8AC3E}">
        <p14:creationId xmlns:p14="http://schemas.microsoft.com/office/powerpoint/2010/main" val="271576794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677"/>
        <p:cNvGrpSpPr/>
        <p:nvPr/>
      </p:nvGrpSpPr>
      <p:grpSpPr>
        <a:xfrm>
          <a:off x="0" y="0"/>
          <a:ext cx="0" cy="0"/>
          <a:chOff x="0" y="0"/>
          <a:chExt cx="0" cy="0"/>
        </a:xfrm>
      </p:grpSpPr>
      <p:sp>
        <p:nvSpPr>
          <p:cNvPr id="678" name="Shape 678"/>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chemeClr val="lt2"/>
              </a:buClr>
              <a:buSzPct val="25000"/>
              <a:buFont typeface="Century Gothic"/>
              <a:buNone/>
            </a:pPr>
            <a:r>
              <a:rPr lang="en-US" sz="3600" b="0" i="0" u="none" strike="noStrike" cap="none" dirty="0">
                <a:solidFill>
                  <a:schemeClr val="lt2"/>
                </a:solidFill>
                <a:latin typeface="Century Gothic"/>
                <a:ea typeface="Century Gothic"/>
                <a:cs typeface="Century Gothic"/>
                <a:sym typeface="Century Gothic"/>
              </a:rPr>
              <a:t> Argumentative ESSAY</a:t>
            </a:r>
          </a:p>
        </p:txBody>
      </p:sp>
      <p:sp>
        <p:nvSpPr>
          <p:cNvPr id="679" name="Shape 679"/>
          <p:cNvSpPr txBox="1">
            <a:spLocks noGrp="1"/>
          </p:cNvSpPr>
          <p:nvPr>
            <p:ph idx="1"/>
          </p:nvPr>
        </p:nvSpPr>
        <p:spPr>
          <a:xfrm>
            <a:off x="273683" y="2317285"/>
            <a:ext cx="12215945" cy="5291527"/>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accent1"/>
              </a:buClr>
              <a:buSzPct val="79999"/>
              <a:buFont typeface="Noto Sans Symbols"/>
              <a:buChar char="▶"/>
            </a:pPr>
            <a:r>
              <a:rPr lang="en-US" sz="2100" b="1" i="0" u="none" strike="noStrike" cap="none" dirty="0">
                <a:solidFill>
                  <a:srgbClr val="00B0F0"/>
                </a:solidFill>
                <a:latin typeface="Century Gothic"/>
                <a:ea typeface="Century Gothic"/>
                <a:cs typeface="Century Gothic"/>
                <a:sym typeface="Century Gothic"/>
              </a:rPr>
              <a:t>Introduction</a:t>
            </a:r>
            <a:r>
              <a:rPr lang="en-US" sz="2100" b="0" i="0" u="none" strike="noStrike" cap="none" dirty="0">
                <a:solidFill>
                  <a:srgbClr val="3F3F3F"/>
                </a:solidFill>
                <a:latin typeface="Century Gothic"/>
                <a:ea typeface="Century Gothic"/>
                <a:cs typeface="Century Gothic"/>
                <a:sym typeface="Century Gothic"/>
              </a:rPr>
              <a:t> </a:t>
            </a:r>
          </a:p>
          <a:p>
            <a:pPr lvl="0" indent="-342900">
              <a:lnSpc>
                <a:spcPct val="80000"/>
              </a:lnSpc>
              <a:buSzPct val="81241"/>
            </a:pPr>
            <a:r>
              <a:rPr lang="en-US" sz="2400" dirty="0"/>
              <a:t>Has your relationship ever been ruined by something beyond your control? Social media was originally created to help people network and communicate; however, now social media’s purpose has changed tremendously. Relationships are ruined by social media because it increases </a:t>
            </a:r>
            <a:r>
              <a:rPr lang="en-US" sz="2400" dirty="0" smtClean="0"/>
              <a:t>jealousy and </a:t>
            </a:r>
            <a:r>
              <a:rPr lang="en-US" sz="2400" dirty="0"/>
              <a:t>bullying is more common. </a:t>
            </a:r>
          </a:p>
          <a:p>
            <a:pPr marL="342900" marR="0" lvl="0" indent="-342900" algn="l" rtl="0">
              <a:lnSpc>
                <a:spcPct val="80000"/>
              </a:lnSpc>
              <a:spcBef>
                <a:spcPts val="1000"/>
              </a:spcBef>
              <a:spcAft>
                <a:spcPts val="0"/>
              </a:spcAft>
              <a:buClr>
                <a:schemeClr val="accent1"/>
              </a:buClr>
              <a:buSzPct val="79999"/>
              <a:buFont typeface="Noto Sans Symbols"/>
              <a:buChar char="▶"/>
            </a:pPr>
            <a:r>
              <a:rPr lang="en-US" sz="2100" b="1" i="0" u="none" strike="noStrike" cap="none" dirty="0" smtClean="0">
                <a:solidFill>
                  <a:srgbClr val="00B0F0"/>
                </a:solidFill>
                <a:latin typeface="Century Gothic"/>
                <a:ea typeface="Century Gothic"/>
                <a:cs typeface="Century Gothic"/>
                <a:sym typeface="Century Gothic"/>
              </a:rPr>
              <a:t>Body </a:t>
            </a:r>
            <a:r>
              <a:rPr lang="en-US" sz="2100" b="1" i="0" u="none" strike="noStrike" cap="none" dirty="0">
                <a:solidFill>
                  <a:srgbClr val="00B0F0"/>
                </a:solidFill>
                <a:latin typeface="Century Gothic"/>
                <a:ea typeface="Century Gothic"/>
                <a:cs typeface="Century Gothic"/>
                <a:sym typeface="Century Gothic"/>
              </a:rPr>
              <a:t>#1 </a:t>
            </a:r>
            <a:r>
              <a:rPr lang="en-US" sz="2100" b="0" i="0" u="none" strike="noStrike" cap="none" dirty="0">
                <a:solidFill>
                  <a:srgbClr val="3F3F3F"/>
                </a:solidFill>
                <a:latin typeface="Century Gothic"/>
                <a:ea typeface="Century Gothic"/>
                <a:cs typeface="Century Gothic"/>
                <a:sym typeface="Century Gothic"/>
              </a:rPr>
              <a:t>(Reason #1) (Topic </a:t>
            </a:r>
            <a:r>
              <a:rPr lang="en-US" sz="2100" b="0" i="0" u="none" strike="noStrike" cap="none" dirty="0" smtClean="0">
                <a:solidFill>
                  <a:srgbClr val="3F3F3F"/>
                </a:solidFill>
                <a:latin typeface="Century Gothic"/>
                <a:ea typeface="Century Gothic"/>
                <a:cs typeface="Century Gothic"/>
                <a:sym typeface="Century Gothic"/>
              </a:rPr>
              <a:t>sentence, Evidence, Explanation</a:t>
            </a:r>
            <a:r>
              <a:rPr lang="en-US" sz="2100" b="0" i="0" u="none" strike="noStrike" cap="none" dirty="0" smtClean="0">
                <a:solidFill>
                  <a:srgbClr val="3F3F3F"/>
                </a:solidFill>
                <a:latin typeface="Century Gothic"/>
                <a:ea typeface="Century Gothic"/>
                <a:cs typeface="Century Gothic"/>
                <a:sym typeface="Wingdings" panose="05000000000000000000" pitchFamily="2" charset="2"/>
              </a:rPr>
              <a:t> Impact NOW and </a:t>
            </a:r>
            <a:r>
              <a:rPr lang="en-US" sz="2100" dirty="0" smtClean="0">
                <a:solidFill>
                  <a:srgbClr val="3F3F3F"/>
                </a:solidFill>
                <a:latin typeface="Century Gothic"/>
                <a:ea typeface="Century Gothic"/>
                <a:cs typeface="Century Gothic"/>
                <a:sym typeface="Wingdings" panose="05000000000000000000" pitchFamily="2" charset="2"/>
              </a:rPr>
              <a:t>Future</a:t>
            </a:r>
            <a:r>
              <a:rPr lang="en-US" sz="2100" b="0" i="0" u="none" strike="noStrike" cap="none" dirty="0" smtClean="0">
                <a:solidFill>
                  <a:srgbClr val="3F3F3F"/>
                </a:solidFill>
                <a:latin typeface="Century Gothic"/>
                <a:ea typeface="Century Gothic"/>
                <a:cs typeface="Century Gothic"/>
                <a:sym typeface="Century Gothic"/>
              </a:rPr>
              <a:t>)</a:t>
            </a:r>
            <a:endParaRPr lang="en-US" sz="2100" b="0" i="0" u="none" strike="noStrike" cap="none" dirty="0">
              <a:solidFill>
                <a:srgbClr val="3F3F3F"/>
              </a:solidFill>
              <a:latin typeface="Century Gothic"/>
              <a:ea typeface="Century Gothic"/>
              <a:cs typeface="Century Gothic"/>
              <a:sym typeface="Century Gothic"/>
            </a:endParaRPr>
          </a:p>
          <a:p>
            <a:pPr marL="342900" marR="0" lvl="0" indent="-342900" algn="l" rtl="0">
              <a:lnSpc>
                <a:spcPct val="80000"/>
              </a:lnSpc>
              <a:spcBef>
                <a:spcPts val="1000"/>
              </a:spcBef>
              <a:spcAft>
                <a:spcPts val="0"/>
              </a:spcAft>
              <a:buClr>
                <a:schemeClr val="accent1"/>
              </a:buClr>
              <a:buSzPct val="79999"/>
              <a:buFont typeface="Noto Sans Symbols"/>
              <a:buChar char="▶"/>
            </a:pPr>
            <a:r>
              <a:rPr lang="en-US" sz="2100" b="1" i="0" u="none" strike="noStrike" cap="none" dirty="0" smtClean="0">
                <a:solidFill>
                  <a:srgbClr val="00B0F0"/>
                </a:solidFill>
                <a:latin typeface="Century Gothic"/>
                <a:ea typeface="Century Gothic"/>
                <a:cs typeface="Century Gothic"/>
                <a:sym typeface="Century Gothic"/>
              </a:rPr>
              <a:t>Body #2 </a:t>
            </a:r>
            <a:r>
              <a:rPr lang="en-US" sz="2100" b="0" i="0" u="none" strike="noStrike" cap="none" dirty="0">
                <a:solidFill>
                  <a:srgbClr val="3F3F3F"/>
                </a:solidFill>
                <a:latin typeface="Century Gothic"/>
                <a:ea typeface="Century Gothic"/>
                <a:cs typeface="Century Gothic"/>
                <a:sym typeface="Century Gothic"/>
              </a:rPr>
              <a:t>(Reason </a:t>
            </a:r>
            <a:r>
              <a:rPr lang="en-US" sz="2100" b="0" i="0" u="none" strike="noStrike" cap="none" dirty="0" smtClean="0">
                <a:solidFill>
                  <a:srgbClr val="3F3F3F"/>
                </a:solidFill>
                <a:latin typeface="Century Gothic"/>
                <a:ea typeface="Century Gothic"/>
                <a:cs typeface="Century Gothic"/>
                <a:sym typeface="Century Gothic"/>
              </a:rPr>
              <a:t>#2=counterclaim and rebuttal, Evidence, Explanation</a:t>
            </a:r>
            <a:r>
              <a:rPr lang="en-US" sz="2100" b="0" i="0" u="none" strike="noStrike" cap="none" dirty="0" smtClean="0">
                <a:solidFill>
                  <a:srgbClr val="3F3F3F"/>
                </a:solidFill>
                <a:latin typeface="Century Gothic"/>
                <a:ea typeface="Century Gothic"/>
                <a:cs typeface="Century Gothic"/>
                <a:sym typeface="Wingdings" panose="05000000000000000000" pitchFamily="2" charset="2"/>
              </a:rPr>
              <a:t> </a:t>
            </a:r>
            <a:r>
              <a:rPr lang="en-US" sz="2100" dirty="0" smtClean="0">
                <a:solidFill>
                  <a:srgbClr val="3F3F3F"/>
                </a:solidFill>
                <a:latin typeface="Century Gothic"/>
                <a:ea typeface="Century Gothic"/>
                <a:cs typeface="Century Gothic"/>
                <a:sym typeface="Wingdings" panose="05000000000000000000" pitchFamily="2" charset="2"/>
              </a:rPr>
              <a:t>Impact NOW and the Future)</a:t>
            </a:r>
            <a:endParaRPr lang="en-US" sz="2100" b="0" i="0" u="none" strike="noStrike" cap="none" dirty="0">
              <a:solidFill>
                <a:srgbClr val="3F3F3F"/>
              </a:solidFill>
              <a:latin typeface="Century Gothic"/>
              <a:ea typeface="Century Gothic"/>
              <a:cs typeface="Century Gothic"/>
              <a:sym typeface="Century Gothic"/>
            </a:endParaRPr>
          </a:p>
          <a:p>
            <a:pPr marL="0" marR="0" lvl="0" indent="0" algn="l" rtl="0">
              <a:lnSpc>
                <a:spcPct val="80000"/>
              </a:lnSpc>
              <a:spcBef>
                <a:spcPts val="1000"/>
              </a:spcBef>
              <a:spcAft>
                <a:spcPts val="0"/>
              </a:spcAft>
              <a:buClr>
                <a:schemeClr val="accent1"/>
              </a:buClr>
              <a:buSzPct val="25000"/>
              <a:buFont typeface="Noto Sans Symbols"/>
              <a:buNone/>
            </a:pPr>
            <a:r>
              <a:rPr lang="en-US" sz="2500" b="0" i="0" u="none" strike="noStrike" cap="none" dirty="0">
                <a:solidFill>
                  <a:srgbClr val="7030A0"/>
                </a:solidFill>
                <a:sym typeface="Century Gothic"/>
              </a:rPr>
              <a:t>Some may argue</a:t>
            </a:r>
            <a:r>
              <a:rPr lang="en-US" sz="2500" b="0" i="0" u="none" strike="noStrike" cap="none" dirty="0">
                <a:solidFill>
                  <a:srgbClr val="FF0000"/>
                </a:solidFill>
                <a:sym typeface="Century Gothic"/>
              </a:rPr>
              <a:t>, </a:t>
            </a:r>
            <a:r>
              <a:rPr lang="en-US" sz="2500" dirty="0" smtClean="0">
                <a:solidFill>
                  <a:srgbClr val="FF0000"/>
                </a:solidFill>
              </a:rPr>
              <a:t>social media does not ruin relationships and helps to connect people; </a:t>
            </a:r>
            <a:r>
              <a:rPr lang="en-US" sz="2500" b="0" i="0" u="none" strike="noStrike" cap="none" dirty="0" smtClean="0">
                <a:solidFill>
                  <a:schemeClr val="dk1"/>
                </a:solidFill>
                <a:sym typeface="Century Gothic"/>
              </a:rPr>
              <a:t>however</a:t>
            </a:r>
            <a:r>
              <a:rPr lang="en-US" sz="2500" b="0" i="0" u="none" strike="noStrike" cap="none" dirty="0">
                <a:solidFill>
                  <a:schemeClr val="dk1"/>
                </a:solidFill>
                <a:sym typeface="Century Gothic"/>
              </a:rPr>
              <a:t>, </a:t>
            </a:r>
            <a:r>
              <a:rPr lang="en-US" sz="2500" dirty="0" smtClean="0">
                <a:solidFill>
                  <a:srgbClr val="00B050"/>
                </a:solidFill>
              </a:rPr>
              <a:t>social media destroys relationships because the platform increases bullying, which actually divides people</a:t>
            </a:r>
            <a:r>
              <a:rPr lang="en-US" sz="2500" b="0" i="0" u="none" strike="noStrike" cap="none" dirty="0" smtClean="0">
                <a:solidFill>
                  <a:srgbClr val="00B050"/>
                </a:solidFill>
                <a:sym typeface="Century Gothic"/>
              </a:rPr>
              <a:t>(reason #3).</a:t>
            </a:r>
            <a:endParaRPr lang="en-US" sz="2500" b="0" i="0" u="none" strike="noStrike" cap="none" dirty="0">
              <a:solidFill>
                <a:srgbClr val="00B050"/>
              </a:solidFill>
              <a:sym typeface="Century Gothic"/>
            </a:endParaRPr>
          </a:p>
          <a:p>
            <a:pPr marL="342900" marR="0" lvl="0" indent="-342900" algn="l" rtl="0">
              <a:lnSpc>
                <a:spcPct val="80000"/>
              </a:lnSpc>
              <a:spcBef>
                <a:spcPts val="1000"/>
              </a:spcBef>
              <a:spcAft>
                <a:spcPts val="0"/>
              </a:spcAft>
              <a:buClr>
                <a:schemeClr val="accent1"/>
              </a:buClr>
              <a:buSzPct val="79999"/>
              <a:buFont typeface="Noto Sans Symbols"/>
              <a:buChar char="▶"/>
            </a:pPr>
            <a:r>
              <a:rPr lang="en-US" sz="2100" b="1" i="0" u="none" strike="noStrike" cap="none" dirty="0">
                <a:solidFill>
                  <a:srgbClr val="00B0F0"/>
                </a:solidFill>
                <a:latin typeface="Century Gothic"/>
                <a:ea typeface="Century Gothic"/>
                <a:cs typeface="Century Gothic"/>
                <a:sym typeface="Century Gothic"/>
              </a:rPr>
              <a:t>Conclusion </a:t>
            </a:r>
            <a:r>
              <a:rPr lang="en-US" sz="2100" b="0" i="0" u="none" strike="noStrike" cap="none" dirty="0">
                <a:solidFill>
                  <a:schemeClr val="dk1"/>
                </a:solidFill>
                <a:latin typeface="Century Gothic"/>
                <a:ea typeface="Century Gothic"/>
                <a:cs typeface="Century Gothic"/>
                <a:sym typeface="Century Gothic"/>
              </a:rPr>
              <a:t>(Re-state </a:t>
            </a:r>
            <a:r>
              <a:rPr lang="en-US" sz="2100" b="0" i="0" u="none" strike="noStrike" cap="none" dirty="0" smtClean="0">
                <a:solidFill>
                  <a:schemeClr val="dk1"/>
                </a:solidFill>
                <a:latin typeface="Century Gothic"/>
                <a:ea typeface="Century Gothic"/>
                <a:cs typeface="Century Gothic"/>
                <a:sym typeface="Century Gothic"/>
              </a:rPr>
              <a:t>Thesis in a NEW way)</a:t>
            </a:r>
            <a:endParaRPr lang="en-US" sz="2100" b="0" i="0" u="none" strike="noStrike" cap="none" dirty="0">
              <a:solidFill>
                <a:schemeClr val="dk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170533355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4254" y="973668"/>
            <a:ext cx="8842786" cy="706964"/>
          </a:xfrm>
        </p:spPr>
        <p:txBody>
          <a:bodyPr/>
          <a:lstStyle/>
          <a:p>
            <a:pPr algn="ctr"/>
            <a:r>
              <a:rPr lang="en-US" dirty="0" smtClean="0"/>
              <a:t>Argumentative Writing </a:t>
            </a:r>
            <a:endParaRPr lang="en-US" dirty="0"/>
          </a:p>
        </p:txBody>
      </p:sp>
      <p:sp>
        <p:nvSpPr>
          <p:cNvPr id="3" name="Content Placeholder 2"/>
          <p:cNvSpPr>
            <a:spLocks noGrp="1"/>
          </p:cNvSpPr>
          <p:nvPr>
            <p:ph idx="1"/>
          </p:nvPr>
        </p:nvSpPr>
        <p:spPr>
          <a:xfrm>
            <a:off x="236668" y="2240281"/>
            <a:ext cx="12347762" cy="5143500"/>
          </a:xfrm>
        </p:spPr>
        <p:txBody>
          <a:bodyPr>
            <a:normAutofit/>
          </a:bodyPr>
          <a:lstStyle/>
          <a:p>
            <a:pPr>
              <a:buAutoNum type="arabicPeriod"/>
            </a:pPr>
            <a:r>
              <a:rPr lang="en-US" dirty="0" smtClean="0"/>
              <a:t>Introduction</a:t>
            </a:r>
            <a:r>
              <a:rPr lang="en-US" dirty="0" smtClean="0">
                <a:sym typeface="Wingdings" panose="05000000000000000000" pitchFamily="2" charset="2"/>
              </a:rPr>
              <a:t> Hook, Bridge, THESIS (clearly answer the question with 2 reasons)</a:t>
            </a:r>
          </a:p>
          <a:p>
            <a:pPr>
              <a:buAutoNum type="arabicPeriod"/>
            </a:pPr>
            <a:r>
              <a:rPr lang="en-US" b="1" dirty="0" smtClean="0">
                <a:solidFill>
                  <a:schemeClr val="accent5">
                    <a:lumMod val="75000"/>
                  </a:schemeClr>
                </a:solidFill>
                <a:sym typeface="Wingdings" panose="05000000000000000000" pitchFamily="2" charset="2"/>
              </a:rPr>
              <a:t>Body Paragraph #1 </a:t>
            </a:r>
          </a:p>
          <a:p>
            <a:pPr marL="800100" lvl="1" indent="-342900">
              <a:buAutoNum type="alphaLcPeriod"/>
            </a:pPr>
            <a:r>
              <a:rPr lang="en-US" sz="1800" dirty="0" smtClean="0">
                <a:sym typeface="Wingdings" panose="05000000000000000000" pitchFamily="2" charset="2"/>
              </a:rPr>
              <a:t>Topic Sentence (</a:t>
            </a:r>
            <a:r>
              <a:rPr lang="en-US" sz="1800" dirty="0" smtClean="0">
                <a:solidFill>
                  <a:schemeClr val="accent5">
                    <a:lumMod val="75000"/>
                  </a:schemeClr>
                </a:solidFill>
                <a:sym typeface="Wingdings" panose="05000000000000000000" pitchFamily="2" charset="2"/>
              </a:rPr>
              <a:t>reason #1 from your thesis</a:t>
            </a:r>
            <a:r>
              <a:rPr lang="en-US" sz="1800" dirty="0" smtClean="0">
                <a:sym typeface="Wingdings" panose="05000000000000000000" pitchFamily="2" charset="2"/>
              </a:rPr>
              <a:t>)</a:t>
            </a:r>
          </a:p>
          <a:p>
            <a:pPr marL="800100" lvl="1" indent="-342900">
              <a:buAutoNum type="alphaLcPeriod"/>
            </a:pPr>
            <a:r>
              <a:rPr lang="en-US" sz="1800" dirty="0" smtClean="0">
                <a:sym typeface="Wingdings" panose="05000000000000000000" pitchFamily="2" charset="2"/>
              </a:rPr>
              <a:t>Evidence from your </a:t>
            </a:r>
            <a:r>
              <a:rPr lang="en-US" sz="1800" dirty="0" smtClean="0">
                <a:solidFill>
                  <a:schemeClr val="accent5">
                    <a:lumMod val="75000"/>
                  </a:schemeClr>
                </a:solidFill>
                <a:sym typeface="Wingdings" panose="05000000000000000000" pitchFamily="2" charset="2"/>
              </a:rPr>
              <a:t>reason #1 (cited or paraphrased)</a:t>
            </a:r>
          </a:p>
          <a:p>
            <a:pPr marL="800100" lvl="1" indent="-342900">
              <a:buAutoNum type="alphaLcPeriod"/>
            </a:pPr>
            <a:r>
              <a:rPr lang="en-US" sz="1800" dirty="0" smtClean="0">
                <a:sym typeface="Wingdings" panose="05000000000000000000" pitchFamily="2" charset="2"/>
              </a:rPr>
              <a:t>Explanation from your </a:t>
            </a:r>
            <a:r>
              <a:rPr lang="en-US" sz="1800" dirty="0" smtClean="0">
                <a:solidFill>
                  <a:schemeClr val="accent5">
                    <a:lumMod val="75000"/>
                  </a:schemeClr>
                </a:solidFill>
                <a:sym typeface="Wingdings" panose="05000000000000000000" pitchFamily="2" charset="2"/>
              </a:rPr>
              <a:t>reason #2 IMPACT NOW and in the FUTURE </a:t>
            </a:r>
            <a:r>
              <a:rPr lang="en-US" sz="1800" dirty="0" smtClean="0">
                <a:sym typeface="Wingdings" panose="05000000000000000000" pitchFamily="2" charset="2"/>
              </a:rPr>
              <a:t>(at least 2 sentences)</a:t>
            </a:r>
          </a:p>
          <a:p>
            <a:pPr marL="800100" lvl="1" indent="-342900">
              <a:buAutoNum type="alphaLcPeriod"/>
            </a:pPr>
            <a:r>
              <a:rPr lang="en-US" sz="1800" dirty="0" smtClean="0">
                <a:sym typeface="Wingdings" panose="05000000000000000000" pitchFamily="2" charset="2"/>
              </a:rPr>
              <a:t>Closing Sentence</a:t>
            </a:r>
          </a:p>
          <a:p>
            <a:pPr>
              <a:buAutoNum type="arabicPeriod"/>
            </a:pPr>
            <a:r>
              <a:rPr lang="en-US" b="1" dirty="0" smtClean="0">
                <a:solidFill>
                  <a:srgbClr val="00B050"/>
                </a:solidFill>
                <a:sym typeface="Wingdings" panose="05000000000000000000" pitchFamily="2" charset="2"/>
              </a:rPr>
              <a:t>Body Paragraph #2</a:t>
            </a:r>
          </a:p>
          <a:p>
            <a:pPr marL="914400" lvl="1" indent="-457200">
              <a:buAutoNum type="alphaLcPeriod"/>
            </a:pPr>
            <a:r>
              <a:rPr lang="en-US" sz="1800" dirty="0" smtClean="0">
                <a:sym typeface="Wingdings" panose="05000000000000000000" pitchFamily="2" charset="2"/>
              </a:rPr>
              <a:t>Topic Sentence= Counterclaim AND Rebuttal Some may argue, (</a:t>
            </a:r>
            <a:r>
              <a:rPr lang="en-US" sz="1800" b="1" dirty="0" smtClean="0">
                <a:solidFill>
                  <a:srgbClr val="FF0000"/>
                </a:solidFill>
                <a:sym typeface="Wingdings" panose="05000000000000000000" pitchFamily="2" charset="2"/>
              </a:rPr>
              <a:t>counterclaim/opposite side</a:t>
            </a:r>
            <a:r>
              <a:rPr lang="en-US" sz="1800" dirty="0" smtClean="0">
                <a:sym typeface="Wingdings" panose="05000000000000000000" pitchFamily="2" charset="2"/>
              </a:rPr>
              <a:t>); however, (</a:t>
            </a:r>
            <a:r>
              <a:rPr lang="en-US" sz="1800" b="1" dirty="0" smtClean="0">
                <a:solidFill>
                  <a:srgbClr val="00B050"/>
                </a:solidFill>
                <a:sym typeface="Wingdings" panose="05000000000000000000" pitchFamily="2" charset="2"/>
              </a:rPr>
              <a:t>rebuttal/your 2</a:t>
            </a:r>
            <a:r>
              <a:rPr lang="en-US" sz="1800" b="1" baseline="30000" dirty="0" smtClean="0">
                <a:solidFill>
                  <a:srgbClr val="00B050"/>
                </a:solidFill>
                <a:sym typeface="Wingdings" panose="05000000000000000000" pitchFamily="2" charset="2"/>
              </a:rPr>
              <a:t>nd</a:t>
            </a:r>
            <a:r>
              <a:rPr lang="en-US" sz="1800" b="1" dirty="0" smtClean="0">
                <a:solidFill>
                  <a:srgbClr val="00B050"/>
                </a:solidFill>
                <a:sym typeface="Wingdings" panose="05000000000000000000" pitchFamily="2" charset="2"/>
              </a:rPr>
              <a:t> reason</a:t>
            </a:r>
            <a:r>
              <a:rPr lang="en-US" sz="1800" dirty="0" smtClean="0">
                <a:sym typeface="Wingdings" panose="05000000000000000000" pitchFamily="2" charset="2"/>
              </a:rPr>
              <a:t>).</a:t>
            </a:r>
          </a:p>
          <a:p>
            <a:pPr marL="914400" lvl="1" indent="-457200">
              <a:buAutoNum type="alphaLcPeriod"/>
            </a:pPr>
            <a:r>
              <a:rPr lang="en-US" sz="1800" dirty="0" smtClean="0">
                <a:sym typeface="Wingdings" panose="05000000000000000000" pitchFamily="2" charset="2"/>
              </a:rPr>
              <a:t>Evidence from your </a:t>
            </a:r>
            <a:r>
              <a:rPr lang="en-US" sz="1800" dirty="0" smtClean="0">
                <a:solidFill>
                  <a:srgbClr val="00B050"/>
                </a:solidFill>
                <a:sym typeface="Wingdings" panose="05000000000000000000" pitchFamily="2" charset="2"/>
              </a:rPr>
              <a:t>reason #2 (cited or paraphrased)</a:t>
            </a:r>
          </a:p>
          <a:p>
            <a:pPr marL="914400" lvl="1" indent="-457200">
              <a:buAutoNum type="alphaLcPeriod"/>
            </a:pPr>
            <a:r>
              <a:rPr lang="en-US" sz="1800" dirty="0" smtClean="0">
                <a:sym typeface="Wingdings" panose="05000000000000000000" pitchFamily="2" charset="2"/>
              </a:rPr>
              <a:t>Explanation from your </a:t>
            </a:r>
            <a:r>
              <a:rPr lang="en-US" sz="1800" dirty="0" smtClean="0">
                <a:solidFill>
                  <a:srgbClr val="00B050"/>
                </a:solidFill>
                <a:sym typeface="Wingdings" panose="05000000000000000000" pitchFamily="2" charset="2"/>
              </a:rPr>
              <a:t>reason #2 IMPACT NOW and in the FUTURE </a:t>
            </a:r>
            <a:r>
              <a:rPr lang="en-US" sz="1800" dirty="0" smtClean="0">
                <a:sym typeface="Wingdings" panose="05000000000000000000" pitchFamily="2" charset="2"/>
              </a:rPr>
              <a:t>(at least 2 sentences)</a:t>
            </a:r>
          </a:p>
          <a:p>
            <a:pPr>
              <a:buAutoNum type="arabicPeriod"/>
            </a:pPr>
            <a:r>
              <a:rPr lang="en-US" dirty="0" smtClean="0">
                <a:sym typeface="Wingdings" panose="05000000000000000000" pitchFamily="2" charset="2"/>
              </a:rPr>
              <a:t>Conclusion re-state your thesis is a NEW way</a:t>
            </a:r>
          </a:p>
          <a:p>
            <a:pPr marL="457200" lvl="1" indent="0">
              <a:buNone/>
            </a:pPr>
            <a:endParaRPr lang="en-US" dirty="0" smtClean="0">
              <a:sym typeface="Wingdings" panose="05000000000000000000" pitchFamily="2" charset="2"/>
            </a:endParaRPr>
          </a:p>
          <a:p>
            <a:endParaRPr lang="en-US" dirty="0"/>
          </a:p>
        </p:txBody>
      </p:sp>
    </p:spTree>
    <p:extLst>
      <p:ext uri="{BB962C8B-B14F-4D97-AF65-F5344CB8AC3E}">
        <p14:creationId xmlns:p14="http://schemas.microsoft.com/office/powerpoint/2010/main" val="41185224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Argumentative Writing</a:t>
            </a:r>
            <a:r>
              <a:rPr lang="en-US" dirty="0" smtClean="0">
                <a:sym typeface="Wingdings" panose="05000000000000000000" pitchFamily="2" charset="2"/>
              </a:rPr>
              <a:t> 2</a:t>
            </a:r>
            <a:r>
              <a:rPr lang="en-US" baseline="30000" dirty="0" smtClean="0">
                <a:sym typeface="Wingdings" panose="05000000000000000000" pitchFamily="2" charset="2"/>
              </a:rPr>
              <a:t>nd</a:t>
            </a:r>
            <a:r>
              <a:rPr lang="en-US" dirty="0" smtClean="0">
                <a:sym typeface="Wingdings" panose="05000000000000000000" pitchFamily="2" charset="2"/>
              </a:rPr>
              <a:t> body paragraph</a:t>
            </a:r>
            <a:endParaRPr lang="en-US" dirty="0"/>
          </a:p>
        </p:txBody>
      </p:sp>
      <p:sp>
        <p:nvSpPr>
          <p:cNvPr id="3" name="Text Placeholder 2"/>
          <p:cNvSpPr>
            <a:spLocks noGrp="1"/>
          </p:cNvSpPr>
          <p:nvPr>
            <p:ph idx="1"/>
          </p:nvPr>
        </p:nvSpPr>
        <p:spPr>
          <a:xfrm>
            <a:off x="1154954" y="2603500"/>
            <a:ext cx="8825659" cy="3584864"/>
          </a:xfrm>
        </p:spPr>
        <p:txBody>
          <a:bodyPr>
            <a:normAutofit/>
          </a:bodyPr>
          <a:lstStyle/>
          <a:p>
            <a:r>
              <a:rPr lang="en-US" sz="3500" dirty="0" smtClean="0"/>
              <a:t>Counterclaim=OPPOSITE of your claim (answer/side/opinion) </a:t>
            </a:r>
          </a:p>
          <a:p>
            <a:r>
              <a:rPr lang="en-US" sz="3500" dirty="0" smtClean="0"/>
              <a:t>Rebuttal=explain why the counterclaim is WRONG and your claim is RIGHT</a:t>
            </a:r>
            <a:endParaRPr lang="en-US" sz="3500" dirty="0"/>
          </a:p>
        </p:txBody>
      </p:sp>
    </p:spTree>
    <p:extLst>
      <p:ext uri="{BB962C8B-B14F-4D97-AF65-F5344CB8AC3E}">
        <p14:creationId xmlns:p14="http://schemas.microsoft.com/office/powerpoint/2010/main" val="108485516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719"/>
        <p:cNvGrpSpPr/>
        <p:nvPr/>
      </p:nvGrpSpPr>
      <p:grpSpPr>
        <a:xfrm>
          <a:off x="0" y="0"/>
          <a:ext cx="0" cy="0"/>
          <a:chOff x="0" y="0"/>
          <a:chExt cx="0" cy="0"/>
        </a:xfrm>
      </p:grpSpPr>
      <p:sp>
        <p:nvSpPr>
          <p:cNvPr id="720" name="Shape 720"/>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chemeClr val="lt2"/>
              </a:buClr>
              <a:buSzPct val="25000"/>
              <a:buFont typeface="Century Gothic"/>
              <a:buNone/>
            </a:pPr>
            <a:r>
              <a:rPr lang="en-US" sz="3600" b="0" i="0" u="none" strike="noStrike" cap="none" dirty="0">
                <a:solidFill>
                  <a:schemeClr val="lt2"/>
                </a:solidFill>
                <a:latin typeface="Century Gothic"/>
                <a:ea typeface="Century Gothic"/>
                <a:cs typeface="Century Gothic"/>
                <a:sym typeface="Century Gothic"/>
              </a:rPr>
              <a:t>Argumentative Writing </a:t>
            </a:r>
            <a:r>
              <a:rPr lang="en-US" sz="3600" b="0" i="0" u="none" strike="noStrike" cap="none" dirty="0" smtClean="0">
                <a:solidFill>
                  <a:schemeClr val="lt2"/>
                </a:solidFill>
                <a:latin typeface="Century Gothic"/>
                <a:ea typeface="Century Gothic"/>
                <a:cs typeface="Century Gothic"/>
                <a:sym typeface="Century Gothic"/>
              </a:rPr>
              <a:t>(</a:t>
            </a:r>
            <a:r>
              <a:rPr lang="en-US" sz="3600" b="0" i="0" u="none" strike="noStrike" cap="none" dirty="0">
                <a:solidFill>
                  <a:schemeClr val="lt2"/>
                </a:solidFill>
                <a:latin typeface="Century Gothic"/>
                <a:ea typeface="Century Gothic"/>
                <a:cs typeface="Century Gothic"/>
                <a:sym typeface="Century Gothic"/>
              </a:rPr>
              <a:t>Body Paragraph </a:t>
            </a:r>
            <a:r>
              <a:rPr lang="en-US" sz="3600" b="0" i="0" u="none" strike="noStrike" cap="none" dirty="0" smtClean="0">
                <a:solidFill>
                  <a:schemeClr val="lt2"/>
                </a:solidFill>
                <a:latin typeface="Century Gothic"/>
                <a:ea typeface="Century Gothic"/>
                <a:cs typeface="Century Gothic"/>
                <a:sym typeface="Century Gothic"/>
              </a:rPr>
              <a:t>#2)</a:t>
            </a:r>
            <a:endParaRPr lang="en-US" sz="3600" b="0" i="0" u="none" strike="noStrike" cap="none" dirty="0">
              <a:solidFill>
                <a:schemeClr val="lt2"/>
              </a:solidFill>
              <a:latin typeface="Century Gothic"/>
              <a:ea typeface="Century Gothic"/>
              <a:cs typeface="Century Gothic"/>
              <a:sym typeface="Century Gothic"/>
            </a:endParaRPr>
          </a:p>
        </p:txBody>
      </p:sp>
      <p:sp>
        <p:nvSpPr>
          <p:cNvPr id="721" name="Shape 721"/>
          <p:cNvSpPr txBox="1">
            <a:spLocks noGrp="1"/>
          </p:cNvSpPr>
          <p:nvPr>
            <p:ph idx="1"/>
          </p:nvPr>
        </p:nvSpPr>
        <p:spPr>
          <a:xfrm>
            <a:off x="239486" y="2307771"/>
            <a:ext cx="11823203" cy="5963389"/>
          </a:xfrm>
          <a:prstGeom prst="rect">
            <a:avLst/>
          </a:prstGeom>
          <a:noFill/>
          <a:ln>
            <a:noFill/>
          </a:ln>
        </p:spPr>
        <p:txBody>
          <a:bodyPr lIns="91425" tIns="45700" rIns="91425" bIns="45700" anchor="t" anchorCtr="0">
            <a:noAutofit/>
          </a:bodyPr>
          <a:lstStyle/>
          <a:p>
            <a:pPr marL="0" marR="0" lvl="0" indent="0" algn="l" rtl="0">
              <a:lnSpc>
                <a:spcPct val="80000"/>
              </a:lnSpc>
              <a:spcBef>
                <a:spcPts val="1000"/>
              </a:spcBef>
              <a:spcAft>
                <a:spcPts val="0"/>
              </a:spcAft>
              <a:buClr>
                <a:schemeClr val="accent1"/>
              </a:buClr>
              <a:buSzPct val="79333"/>
              <a:buNone/>
            </a:pPr>
            <a:r>
              <a:rPr lang="en-US" sz="2380" b="1" i="0" u="none" strike="noStrike" cap="none" dirty="0" smtClean="0">
                <a:solidFill>
                  <a:srgbClr val="00B050"/>
                </a:solidFill>
                <a:latin typeface="Century Gothic"/>
                <a:ea typeface="Century Gothic"/>
                <a:cs typeface="Century Gothic"/>
                <a:sym typeface="Century Gothic"/>
              </a:rPr>
              <a:t>1. Topic </a:t>
            </a:r>
            <a:r>
              <a:rPr lang="en-US" sz="2380" b="1" i="0" u="none" strike="noStrike" cap="none" dirty="0">
                <a:solidFill>
                  <a:srgbClr val="00B050"/>
                </a:solidFill>
                <a:latin typeface="Century Gothic"/>
                <a:ea typeface="Century Gothic"/>
                <a:cs typeface="Century Gothic"/>
                <a:sym typeface="Century Gothic"/>
              </a:rPr>
              <a:t>Sentence (COUNTERCLAIM)= Some may argue+ </a:t>
            </a:r>
            <a:r>
              <a:rPr lang="en-US" sz="2380" b="1" i="0" u="none" strike="noStrike" cap="none" dirty="0">
                <a:solidFill>
                  <a:srgbClr val="EE52A4"/>
                </a:solidFill>
                <a:latin typeface="Century Gothic"/>
                <a:ea typeface="Century Gothic"/>
                <a:cs typeface="Century Gothic"/>
                <a:sym typeface="Century Gothic"/>
              </a:rPr>
              <a:t>Opposite of the claim</a:t>
            </a:r>
            <a:r>
              <a:rPr lang="en-US" sz="2380" b="1" i="0" u="none" strike="noStrike" cap="none" dirty="0">
                <a:solidFill>
                  <a:srgbClr val="00B050"/>
                </a:solidFill>
                <a:latin typeface="Century Gothic"/>
                <a:ea typeface="Century Gothic"/>
                <a:cs typeface="Century Gothic"/>
                <a:sym typeface="Century Gothic"/>
              </a:rPr>
              <a:t> + ; HOWEVER+ </a:t>
            </a:r>
            <a:r>
              <a:rPr lang="en-US" sz="2380" b="1" i="0" u="none" strike="noStrike" cap="none" dirty="0">
                <a:solidFill>
                  <a:srgbClr val="FF0000"/>
                </a:solidFill>
                <a:latin typeface="Century Gothic"/>
                <a:ea typeface="Century Gothic"/>
                <a:cs typeface="Century Gothic"/>
                <a:sym typeface="Century Gothic"/>
              </a:rPr>
              <a:t>re-state claim </a:t>
            </a:r>
            <a:r>
              <a:rPr lang="en-US" sz="2380" b="1" i="0" u="none" strike="noStrike" cap="none" dirty="0">
                <a:solidFill>
                  <a:srgbClr val="00B050"/>
                </a:solidFill>
                <a:latin typeface="Century Gothic"/>
                <a:ea typeface="Century Gothic"/>
                <a:cs typeface="Century Gothic"/>
                <a:sym typeface="Century Gothic"/>
              </a:rPr>
              <a:t>+</a:t>
            </a:r>
            <a:r>
              <a:rPr lang="en-US" sz="2380" b="1" i="0" u="none" strike="noStrike" cap="none" dirty="0">
                <a:solidFill>
                  <a:srgbClr val="FF0000"/>
                </a:solidFill>
                <a:latin typeface="Century Gothic"/>
                <a:ea typeface="Century Gothic"/>
                <a:cs typeface="Century Gothic"/>
                <a:sym typeface="Century Gothic"/>
              </a:rPr>
              <a:t> </a:t>
            </a:r>
            <a:r>
              <a:rPr lang="en-US" sz="2380" b="1" i="0" u="none" strike="noStrike" cap="none" dirty="0">
                <a:solidFill>
                  <a:srgbClr val="00B050"/>
                </a:solidFill>
                <a:latin typeface="Century Gothic"/>
                <a:ea typeface="Century Gothic"/>
                <a:cs typeface="Century Gothic"/>
                <a:sym typeface="Century Gothic"/>
              </a:rPr>
              <a:t>BECAUSE</a:t>
            </a:r>
            <a:r>
              <a:rPr lang="en-US" sz="2380" b="1" i="0" u="none" strike="noStrike" cap="none" dirty="0">
                <a:solidFill>
                  <a:srgbClr val="FF0000"/>
                </a:solidFill>
                <a:latin typeface="Century Gothic"/>
                <a:ea typeface="Century Gothic"/>
                <a:cs typeface="Century Gothic"/>
                <a:sym typeface="Century Gothic"/>
              </a:rPr>
              <a:t> </a:t>
            </a:r>
            <a:r>
              <a:rPr lang="en-US" sz="2380" b="1" i="0" u="none" strike="noStrike" cap="none" dirty="0">
                <a:solidFill>
                  <a:srgbClr val="00B050"/>
                </a:solidFill>
                <a:latin typeface="Century Gothic"/>
                <a:ea typeface="Century Gothic"/>
                <a:cs typeface="Century Gothic"/>
                <a:sym typeface="Century Gothic"/>
              </a:rPr>
              <a:t>+ </a:t>
            </a:r>
            <a:r>
              <a:rPr lang="en-US" sz="2380" b="1" i="0" u="none" strike="noStrike" cap="none" dirty="0">
                <a:solidFill>
                  <a:srgbClr val="641AEA"/>
                </a:solidFill>
                <a:latin typeface="Century Gothic"/>
                <a:ea typeface="Century Gothic"/>
                <a:cs typeface="Century Gothic"/>
                <a:sym typeface="Century Gothic"/>
              </a:rPr>
              <a:t>Reason </a:t>
            </a:r>
            <a:r>
              <a:rPr lang="en-US" sz="2380" b="1" i="0" u="none" strike="noStrike" cap="none" dirty="0" smtClean="0">
                <a:solidFill>
                  <a:srgbClr val="641AEA"/>
                </a:solidFill>
                <a:latin typeface="Century Gothic"/>
                <a:ea typeface="Century Gothic"/>
                <a:cs typeface="Century Gothic"/>
                <a:sym typeface="Century Gothic"/>
              </a:rPr>
              <a:t>#2 </a:t>
            </a:r>
            <a:endParaRPr lang="en-US" sz="2380" b="1" i="0" u="none" strike="noStrike" cap="none" dirty="0">
              <a:solidFill>
                <a:srgbClr val="641AEA"/>
              </a:solidFill>
              <a:latin typeface="Century Gothic"/>
              <a:ea typeface="Century Gothic"/>
              <a:cs typeface="Century Gothic"/>
              <a:sym typeface="Century Gothic"/>
            </a:endParaRPr>
          </a:p>
          <a:p>
            <a:pPr marL="0" marR="0" lvl="0" indent="0" algn="l" rtl="0">
              <a:lnSpc>
                <a:spcPct val="80000"/>
              </a:lnSpc>
              <a:spcBef>
                <a:spcPts val="1000"/>
              </a:spcBef>
              <a:spcAft>
                <a:spcPts val="0"/>
              </a:spcAft>
              <a:buClr>
                <a:schemeClr val="accent1"/>
              </a:buClr>
              <a:buSzPct val="25000"/>
              <a:buFont typeface="Noto Sans Symbols"/>
              <a:buNone/>
            </a:pPr>
            <a:r>
              <a:rPr lang="en-US" sz="2550" b="0" i="0" u="none" strike="noStrike" cap="none" dirty="0">
                <a:solidFill>
                  <a:srgbClr val="7030A0"/>
                </a:solidFill>
                <a:latin typeface="Century Gothic"/>
                <a:ea typeface="Century Gothic"/>
                <a:cs typeface="Century Gothic"/>
                <a:sym typeface="Century Gothic"/>
              </a:rPr>
              <a:t>Some may argue</a:t>
            </a:r>
            <a:r>
              <a:rPr lang="en-US" sz="2550" b="0" i="0" u="none" strike="noStrike" cap="none" dirty="0">
                <a:solidFill>
                  <a:srgbClr val="FF0000"/>
                </a:solidFill>
                <a:latin typeface="Century Gothic"/>
                <a:ea typeface="Century Gothic"/>
                <a:cs typeface="Century Gothic"/>
                <a:sym typeface="Century Gothic"/>
              </a:rPr>
              <a:t>, food should not be genetically modified (opposite of the claim); </a:t>
            </a:r>
            <a:r>
              <a:rPr lang="en-US" sz="2550" b="0" i="0" u="none" strike="noStrike" cap="none" dirty="0">
                <a:solidFill>
                  <a:schemeClr val="dk1"/>
                </a:solidFill>
                <a:latin typeface="Century Gothic"/>
                <a:ea typeface="Century Gothic"/>
                <a:cs typeface="Century Gothic"/>
                <a:sym typeface="Century Gothic"/>
              </a:rPr>
              <a:t>however, </a:t>
            </a:r>
            <a:r>
              <a:rPr lang="en-US" sz="2550" b="0" i="0" u="none" strike="noStrike" cap="none" dirty="0">
                <a:solidFill>
                  <a:srgbClr val="FF0000"/>
                </a:solidFill>
                <a:latin typeface="Century Gothic"/>
                <a:ea typeface="Century Gothic"/>
                <a:cs typeface="Century Gothic"/>
                <a:sym typeface="Century Gothic"/>
              </a:rPr>
              <a:t>food should contain genetic modifications</a:t>
            </a:r>
            <a:r>
              <a:rPr lang="en-US" sz="2550" b="0" i="0" u="none" strike="noStrike" cap="none" dirty="0">
                <a:solidFill>
                  <a:srgbClr val="00B050"/>
                </a:solidFill>
                <a:latin typeface="Century Gothic"/>
                <a:ea typeface="Century Gothic"/>
                <a:cs typeface="Century Gothic"/>
                <a:sym typeface="Century Gothic"/>
              </a:rPr>
              <a:t> BECAUSE </a:t>
            </a:r>
            <a:r>
              <a:rPr lang="en-US" sz="2550" b="0" i="0" u="none" strike="noStrike" cap="none" dirty="0">
                <a:solidFill>
                  <a:srgbClr val="641AEA"/>
                </a:solidFill>
                <a:latin typeface="Century Gothic"/>
                <a:ea typeface="Century Gothic"/>
                <a:cs typeface="Century Gothic"/>
                <a:sym typeface="Century Gothic"/>
              </a:rPr>
              <a:t>of the </a:t>
            </a:r>
            <a:r>
              <a:rPr lang="en-US" sz="2550" b="0" i="0" u="none" strike="noStrike" cap="none" dirty="0" smtClean="0">
                <a:solidFill>
                  <a:srgbClr val="641AEA"/>
                </a:solidFill>
                <a:latin typeface="Century Gothic"/>
                <a:ea typeface="Century Gothic"/>
                <a:cs typeface="Century Gothic"/>
                <a:sym typeface="Century Gothic"/>
              </a:rPr>
              <a:t>nutritional value and health benefits(reason #2).</a:t>
            </a:r>
            <a:endParaRPr lang="en-US" sz="2550" b="0" i="0" u="none" strike="noStrike" cap="none" dirty="0">
              <a:solidFill>
                <a:srgbClr val="641AEA"/>
              </a:solidFill>
              <a:latin typeface="Century Gothic"/>
              <a:ea typeface="Century Gothic"/>
              <a:cs typeface="Century Gothic"/>
              <a:sym typeface="Century Gothic"/>
            </a:endParaRPr>
          </a:p>
          <a:p>
            <a:pPr marL="0" marR="0" lvl="1" indent="0" algn="l" rtl="0">
              <a:lnSpc>
                <a:spcPct val="80000"/>
              </a:lnSpc>
              <a:spcBef>
                <a:spcPts val="1000"/>
              </a:spcBef>
              <a:spcAft>
                <a:spcPts val="0"/>
              </a:spcAft>
              <a:buClr>
                <a:schemeClr val="accent1"/>
              </a:buClr>
              <a:buSzPct val="25000"/>
              <a:buFont typeface="Noto Sans Symbols"/>
              <a:buNone/>
            </a:pPr>
            <a:r>
              <a:rPr lang="en-US" sz="2380" b="1" i="0" u="none" strike="noStrike" cap="none" dirty="0">
                <a:solidFill>
                  <a:srgbClr val="00B050"/>
                </a:solidFill>
                <a:latin typeface="Century Gothic"/>
                <a:ea typeface="Century Gothic"/>
                <a:cs typeface="Century Gothic"/>
                <a:sym typeface="Century Gothic"/>
              </a:rPr>
              <a:t>2. Evidence (Reason </a:t>
            </a:r>
            <a:r>
              <a:rPr lang="en-US" sz="2380" b="1" i="0" u="none" strike="noStrike" cap="none" dirty="0" smtClean="0">
                <a:solidFill>
                  <a:srgbClr val="00B050"/>
                </a:solidFill>
                <a:latin typeface="Century Gothic"/>
                <a:ea typeface="Century Gothic"/>
                <a:cs typeface="Century Gothic"/>
                <a:sym typeface="Century Gothic"/>
              </a:rPr>
              <a:t>#2)</a:t>
            </a:r>
            <a:endParaRPr lang="en-US" sz="2380" b="1" i="0" u="none" strike="noStrike" cap="none" dirty="0">
              <a:solidFill>
                <a:srgbClr val="00B050"/>
              </a:solidFill>
              <a:latin typeface="Century Gothic"/>
              <a:ea typeface="Century Gothic"/>
              <a:cs typeface="Century Gothic"/>
              <a:sym typeface="Century Gothic"/>
            </a:endParaRPr>
          </a:p>
          <a:p>
            <a:pPr marL="0" marR="0" lvl="1" indent="0" algn="l" rtl="0">
              <a:lnSpc>
                <a:spcPct val="80000"/>
              </a:lnSpc>
              <a:spcBef>
                <a:spcPts val="1000"/>
              </a:spcBef>
              <a:spcAft>
                <a:spcPts val="0"/>
              </a:spcAft>
              <a:buClr>
                <a:schemeClr val="accent1"/>
              </a:buClr>
              <a:buSzPct val="25000"/>
              <a:buFont typeface="Noto Sans Symbols"/>
              <a:buNone/>
            </a:pPr>
            <a:r>
              <a:rPr lang="en-US" sz="2550" b="0" i="0" u="none" strike="noStrike" cap="none" dirty="0">
                <a:solidFill>
                  <a:srgbClr val="00B050"/>
                </a:solidFill>
                <a:latin typeface="Century Gothic"/>
                <a:ea typeface="Century Gothic"/>
                <a:cs typeface="Century Gothic"/>
                <a:sym typeface="Century Gothic"/>
              </a:rPr>
              <a:t>For example, the author states, “Genetically modified foods are 85 times healthier than foods that do not contain such modifications.”</a:t>
            </a:r>
          </a:p>
          <a:p>
            <a:pPr marL="0" marR="0" lvl="1" indent="0" algn="l" rtl="0">
              <a:lnSpc>
                <a:spcPct val="80000"/>
              </a:lnSpc>
              <a:spcBef>
                <a:spcPts val="1000"/>
              </a:spcBef>
              <a:spcAft>
                <a:spcPts val="0"/>
              </a:spcAft>
              <a:buClr>
                <a:schemeClr val="accent1"/>
              </a:buClr>
              <a:buSzPct val="25000"/>
              <a:buFont typeface="Noto Sans Symbols"/>
              <a:buNone/>
            </a:pPr>
            <a:r>
              <a:rPr lang="en-US" sz="2550" b="0" i="0" u="none" strike="noStrike" cap="none" dirty="0">
                <a:solidFill>
                  <a:srgbClr val="00B050"/>
                </a:solidFill>
                <a:latin typeface="Century Gothic"/>
                <a:ea typeface="Century Gothic"/>
                <a:cs typeface="Century Gothic"/>
                <a:sym typeface="Century Gothic"/>
              </a:rPr>
              <a:t>3. </a:t>
            </a:r>
            <a:r>
              <a:rPr lang="en-US" sz="2550" b="1" i="0" u="none" strike="noStrike" cap="none" dirty="0" smtClean="0">
                <a:solidFill>
                  <a:srgbClr val="00B050"/>
                </a:solidFill>
                <a:latin typeface="Century Gothic"/>
                <a:ea typeface="Century Gothic"/>
                <a:cs typeface="Century Gothic"/>
                <a:sym typeface="Century Gothic"/>
              </a:rPr>
              <a:t>Explanation</a:t>
            </a:r>
            <a:r>
              <a:rPr lang="en-US" sz="2550" b="1" i="0" u="none" strike="noStrike" cap="none" dirty="0" smtClean="0">
                <a:solidFill>
                  <a:srgbClr val="00B050"/>
                </a:solidFill>
                <a:latin typeface="Century Gothic"/>
                <a:ea typeface="Century Gothic"/>
                <a:cs typeface="Century Gothic"/>
                <a:sym typeface="Wingdings" panose="05000000000000000000" pitchFamily="2" charset="2"/>
              </a:rPr>
              <a:t> Impact NOW and in the FUTURE</a:t>
            </a:r>
          </a:p>
          <a:p>
            <a:pPr marL="0" marR="0" lvl="1" indent="0" algn="l" rtl="0">
              <a:lnSpc>
                <a:spcPct val="80000"/>
              </a:lnSpc>
              <a:spcBef>
                <a:spcPts val="1000"/>
              </a:spcBef>
              <a:spcAft>
                <a:spcPts val="0"/>
              </a:spcAft>
              <a:buClr>
                <a:schemeClr val="accent1"/>
              </a:buClr>
              <a:buSzPct val="25000"/>
              <a:buFont typeface="Noto Sans Symbols"/>
              <a:buNone/>
            </a:pPr>
            <a:r>
              <a:rPr lang="en-US" sz="2550" dirty="0" smtClean="0">
                <a:solidFill>
                  <a:srgbClr val="00B050"/>
                </a:solidFill>
                <a:latin typeface="Century Gothic"/>
                <a:ea typeface="Century Gothic"/>
                <a:cs typeface="Century Gothic"/>
                <a:sym typeface="Wingdings" panose="05000000000000000000" pitchFamily="2" charset="2"/>
              </a:rPr>
              <a:t>With the current spread of diseases around the world, it is becoming increasingly important to consume highly nutritional foods. Genetically modified foods provide significant health benefits and could help to ensure that people across the world (especially those who are impoverished) have access to healthy foods.</a:t>
            </a:r>
            <a:endParaRPr lang="en-US" sz="2550" i="0" u="none" strike="noStrike" cap="none" dirty="0">
              <a:solidFill>
                <a:srgbClr val="00B050"/>
              </a:solidFill>
              <a:latin typeface="Century Gothic"/>
              <a:ea typeface="Century Gothic"/>
              <a:cs typeface="Century Gothic"/>
              <a:sym typeface="Century Gothic"/>
            </a:endParaRPr>
          </a:p>
          <a:p>
            <a:pPr marL="342900" marR="0" lvl="0" indent="-342900" algn="l" rtl="0">
              <a:lnSpc>
                <a:spcPct val="80000"/>
              </a:lnSpc>
              <a:spcBef>
                <a:spcPts val="1000"/>
              </a:spcBef>
              <a:spcAft>
                <a:spcPts val="0"/>
              </a:spcAft>
              <a:buClr>
                <a:schemeClr val="accent1"/>
              </a:buClr>
              <a:buSzPct val="81600"/>
              <a:buFont typeface="Noto Sans Symbols"/>
              <a:buNone/>
            </a:pPr>
            <a:endParaRPr sz="1530" b="0" i="0" u="none" strike="noStrike" cap="none" dirty="0">
              <a:solidFill>
                <a:srgbClr val="3F3F3F"/>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1761816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Theme</a:t>
            </a:r>
            <a:endParaRPr lang="en-US" dirty="0"/>
          </a:p>
        </p:txBody>
      </p:sp>
      <p:sp>
        <p:nvSpPr>
          <p:cNvPr id="3" name="Text Placeholder 2"/>
          <p:cNvSpPr>
            <a:spLocks noGrp="1"/>
          </p:cNvSpPr>
          <p:nvPr>
            <p:ph idx="1"/>
          </p:nvPr>
        </p:nvSpPr>
        <p:spPr>
          <a:xfrm>
            <a:off x="258184" y="1807285"/>
            <a:ext cx="11779623" cy="5292761"/>
          </a:xfrm>
        </p:spPr>
        <p:txBody>
          <a:bodyPr>
            <a:normAutofit lnSpcReduction="10000"/>
          </a:bodyPr>
          <a:lstStyle/>
          <a:p>
            <a:endParaRPr lang="en-US" dirty="0" smtClean="0"/>
          </a:p>
          <a:p>
            <a:pPr marL="91441" indent="0">
              <a:buNone/>
            </a:pPr>
            <a:r>
              <a:rPr lang="en-US" sz="3000" dirty="0" smtClean="0"/>
              <a:t>1. The theme of the text is                                                                       </a:t>
            </a:r>
            <a:endParaRPr lang="en-US" sz="3000" dirty="0"/>
          </a:p>
          <a:p>
            <a:pPr marL="91441" indent="0">
              <a:buNone/>
            </a:pPr>
            <a:r>
              <a:rPr lang="en-US" sz="3000" dirty="0" smtClean="0"/>
              <a:t>2. The author develops the theme through/by </a:t>
            </a:r>
          </a:p>
          <a:p>
            <a:pPr lvl="1"/>
            <a:r>
              <a:rPr lang="en-US" sz="3000" b="1" u="sng" dirty="0"/>
              <a:t>t</a:t>
            </a:r>
            <a:r>
              <a:rPr lang="en-US" sz="3000" b="1" u="sng" dirty="0" smtClean="0"/>
              <a:t>he character’s decisions</a:t>
            </a:r>
            <a:r>
              <a:rPr lang="en-US" sz="3000" b="1" dirty="0" smtClean="0"/>
              <a:t> OR </a:t>
            </a:r>
          </a:p>
          <a:p>
            <a:pPr lvl="1"/>
            <a:r>
              <a:rPr lang="en-US" sz="3000" b="1" u="sng" dirty="0"/>
              <a:t>t</a:t>
            </a:r>
            <a:r>
              <a:rPr lang="en-US" sz="3000" b="1" u="sng" dirty="0" smtClean="0"/>
              <a:t>he character’s actions </a:t>
            </a:r>
            <a:r>
              <a:rPr lang="en-US" sz="3000" b="1" dirty="0" smtClean="0"/>
              <a:t> OR</a:t>
            </a:r>
          </a:p>
          <a:p>
            <a:pPr lvl="1"/>
            <a:r>
              <a:rPr lang="en-US" sz="3000" b="1" u="sng" dirty="0" smtClean="0"/>
              <a:t>the conflict of the text</a:t>
            </a:r>
            <a:r>
              <a:rPr lang="en-US" sz="3000" dirty="0" smtClean="0"/>
              <a:t>   </a:t>
            </a:r>
            <a:r>
              <a:rPr lang="en-US" sz="3000" b="1" dirty="0" smtClean="0"/>
              <a:t>OR</a:t>
            </a:r>
          </a:p>
          <a:p>
            <a:pPr lvl="1"/>
            <a:r>
              <a:rPr lang="en-US" sz="3000" b="1" u="sng" dirty="0" smtClean="0"/>
              <a:t>The resolution of the conflict.</a:t>
            </a:r>
            <a:endParaRPr lang="en-US" sz="3000" dirty="0" smtClean="0"/>
          </a:p>
          <a:p>
            <a:pPr marL="91441" indent="0">
              <a:buNone/>
            </a:pPr>
            <a:r>
              <a:rPr lang="en-US" sz="3000" dirty="0" smtClean="0"/>
              <a:t>3. For example, the author explains, “                                   .”</a:t>
            </a:r>
          </a:p>
          <a:p>
            <a:pPr marL="91441" indent="0">
              <a:buNone/>
            </a:pPr>
            <a:r>
              <a:rPr lang="en-US" sz="3000" dirty="0" smtClean="0"/>
              <a:t>4-5. Explanation</a:t>
            </a:r>
            <a:r>
              <a:rPr lang="en-US" sz="3000" dirty="0" smtClean="0">
                <a:sym typeface="Wingdings" panose="05000000000000000000" pitchFamily="2" charset="2"/>
              </a:rPr>
              <a:t> how the author’s development of above proves that the theme is what you wrote in the 1</a:t>
            </a:r>
            <a:r>
              <a:rPr lang="en-US" sz="3000" baseline="30000" dirty="0" smtClean="0">
                <a:sym typeface="Wingdings" panose="05000000000000000000" pitchFamily="2" charset="2"/>
              </a:rPr>
              <a:t>st</a:t>
            </a:r>
            <a:r>
              <a:rPr lang="en-US" sz="3000" dirty="0" smtClean="0">
                <a:sym typeface="Wingdings" panose="05000000000000000000" pitchFamily="2" charset="2"/>
              </a:rPr>
              <a:t> sentence</a:t>
            </a:r>
            <a:endParaRPr lang="en-US" sz="2800" dirty="0" smtClean="0"/>
          </a:p>
          <a:p>
            <a:pPr marL="91441" indent="0">
              <a:buNone/>
            </a:pPr>
            <a:endParaRPr lang="en-US" dirty="0"/>
          </a:p>
        </p:txBody>
      </p:sp>
    </p:spTree>
    <p:extLst>
      <p:ext uri="{BB962C8B-B14F-4D97-AF65-F5344CB8AC3E}">
        <p14:creationId xmlns:p14="http://schemas.microsoft.com/office/powerpoint/2010/main" val="5384239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Theme</a:t>
            </a:r>
            <a:endParaRPr lang="en-US" dirty="0"/>
          </a:p>
        </p:txBody>
      </p:sp>
      <p:sp>
        <p:nvSpPr>
          <p:cNvPr id="3" name="Content Placeholder 2"/>
          <p:cNvSpPr>
            <a:spLocks noGrp="1"/>
          </p:cNvSpPr>
          <p:nvPr>
            <p:ph idx="1"/>
          </p:nvPr>
        </p:nvSpPr>
        <p:spPr>
          <a:xfrm>
            <a:off x="173736" y="2603500"/>
            <a:ext cx="11676888" cy="4053332"/>
          </a:xfrm>
        </p:spPr>
        <p:txBody>
          <a:bodyPr>
            <a:normAutofit lnSpcReduction="10000"/>
          </a:bodyPr>
          <a:lstStyle/>
          <a:p>
            <a:r>
              <a:rPr lang="en-US" sz="3500" dirty="0" smtClean="0"/>
              <a:t>When trying to determine the theme remember…</a:t>
            </a:r>
          </a:p>
          <a:p>
            <a:pPr lvl="1"/>
            <a:r>
              <a:rPr lang="en-US" sz="3500" dirty="0" smtClean="0"/>
              <a:t>1. There MUST be a LESSON in your theme</a:t>
            </a:r>
            <a:endParaRPr lang="en-US" sz="3300" dirty="0" smtClean="0"/>
          </a:p>
          <a:p>
            <a:pPr lvl="1"/>
            <a:r>
              <a:rPr lang="en-US" sz="3300" dirty="0" smtClean="0"/>
              <a:t>2. AVOID starting your theme with “</a:t>
            </a:r>
            <a:r>
              <a:rPr lang="en-US" sz="3300" strike="sngStrike" dirty="0" smtClean="0"/>
              <a:t>is about</a:t>
            </a:r>
            <a:r>
              <a:rPr lang="en-US" sz="3300" dirty="0" smtClean="0"/>
              <a:t>” OR “</a:t>
            </a:r>
            <a:r>
              <a:rPr lang="en-US" sz="3300" strike="sngStrike" dirty="0" smtClean="0"/>
              <a:t>is how</a:t>
            </a:r>
            <a:r>
              <a:rPr lang="en-US" sz="3300" dirty="0" smtClean="0"/>
              <a:t>”</a:t>
            </a:r>
          </a:p>
          <a:p>
            <a:pPr lvl="1"/>
            <a:r>
              <a:rPr lang="en-US" sz="3300" dirty="0" smtClean="0"/>
              <a:t>3. Suggestion</a:t>
            </a:r>
            <a:r>
              <a:rPr lang="en-US" sz="3300" dirty="0" smtClean="0">
                <a:sym typeface="Wingdings" panose="05000000000000000000" pitchFamily="2" charset="2"/>
              </a:rPr>
              <a:t> The theme of the text is </a:t>
            </a:r>
            <a:r>
              <a:rPr lang="en-US" sz="3300" dirty="0">
                <a:sym typeface="Wingdings" panose="05000000000000000000" pitchFamily="2" charset="2"/>
              </a:rPr>
              <a:t>t</a:t>
            </a:r>
            <a:r>
              <a:rPr lang="en-US" sz="3300" dirty="0" smtClean="0"/>
              <a:t>hat it is important to…..</a:t>
            </a:r>
          </a:p>
          <a:p>
            <a:pPr lvl="1"/>
            <a:r>
              <a:rPr lang="en-US" sz="3300" dirty="0" smtClean="0"/>
              <a:t>4. NO specific information from the text in the theme</a:t>
            </a:r>
            <a:endParaRPr lang="en-US" sz="3500" dirty="0" smtClean="0"/>
          </a:p>
        </p:txBody>
      </p:sp>
    </p:spTree>
    <p:extLst>
      <p:ext uri="{BB962C8B-B14F-4D97-AF65-F5344CB8AC3E}">
        <p14:creationId xmlns:p14="http://schemas.microsoft.com/office/powerpoint/2010/main" val="2975947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7"/>
            <a:ext cx="9753300" cy="706964"/>
          </a:xfrm>
        </p:spPr>
        <p:txBody>
          <a:bodyPr/>
          <a:lstStyle/>
          <a:p>
            <a:r>
              <a:rPr lang="en-US" dirty="0" smtClean="0"/>
              <a:t>How do you determine the Central Idea? </a:t>
            </a:r>
            <a:endParaRPr lang="en-US" dirty="0"/>
          </a:p>
        </p:txBody>
      </p:sp>
      <p:sp>
        <p:nvSpPr>
          <p:cNvPr id="3" name="Text Placeholder 2"/>
          <p:cNvSpPr>
            <a:spLocks noGrp="1"/>
          </p:cNvSpPr>
          <p:nvPr>
            <p:ph idx="1"/>
          </p:nvPr>
        </p:nvSpPr>
        <p:spPr>
          <a:xfrm>
            <a:off x="408792" y="2345167"/>
            <a:ext cx="11360074" cy="4324573"/>
          </a:xfrm>
        </p:spPr>
        <p:txBody>
          <a:bodyPr>
            <a:normAutofit fontScale="92500" lnSpcReduction="10000"/>
          </a:bodyPr>
          <a:lstStyle/>
          <a:p>
            <a:pPr marL="434341" indent="-342900">
              <a:buAutoNum type="arabicPeriod"/>
            </a:pPr>
            <a:r>
              <a:rPr lang="en-US" sz="4000" dirty="0" smtClean="0"/>
              <a:t>What is the text </a:t>
            </a:r>
            <a:r>
              <a:rPr lang="en-US" sz="4000" b="1" dirty="0" smtClean="0"/>
              <a:t>MOSTLY</a:t>
            </a:r>
            <a:r>
              <a:rPr lang="en-US" sz="4000" dirty="0" smtClean="0"/>
              <a:t> ABOUT?</a:t>
            </a:r>
          </a:p>
          <a:p>
            <a:pPr marL="834391" lvl="1" indent="-342900">
              <a:buAutoNum type="alphaLcPeriod"/>
            </a:pPr>
            <a:r>
              <a:rPr lang="en-US" sz="4000" dirty="0" smtClean="0"/>
              <a:t>Read the Title and Subtitle(s)</a:t>
            </a:r>
          </a:p>
          <a:p>
            <a:pPr marL="834391" lvl="1" indent="-342900">
              <a:buAutoNum type="alphaLcPeriod"/>
            </a:pPr>
            <a:r>
              <a:rPr lang="en-US" sz="4000" b="1" dirty="0" smtClean="0"/>
              <a:t>LOOK</a:t>
            </a:r>
            <a:r>
              <a:rPr lang="en-US" sz="4000" dirty="0" smtClean="0"/>
              <a:t> for the </a:t>
            </a:r>
            <a:r>
              <a:rPr lang="en-US" sz="4000" b="1" dirty="0" smtClean="0"/>
              <a:t>5 W’s </a:t>
            </a:r>
            <a:r>
              <a:rPr lang="en-US" sz="4000" dirty="0" smtClean="0"/>
              <a:t>(WHO, WHEN, WHAT, WHERE, WHY) and </a:t>
            </a:r>
            <a:r>
              <a:rPr lang="en-US" sz="4000" b="1" dirty="0" smtClean="0"/>
              <a:t>H</a:t>
            </a:r>
            <a:r>
              <a:rPr lang="en-US" sz="4000" dirty="0" smtClean="0"/>
              <a:t> (HOW)?</a:t>
            </a:r>
          </a:p>
          <a:p>
            <a:pPr marL="1463041" lvl="2" indent="-571500">
              <a:buFont typeface="Arial" panose="020B0604020202020204" pitchFamily="34" charset="0"/>
              <a:buChar char="•"/>
            </a:pPr>
            <a:r>
              <a:rPr lang="en-US" sz="4000" dirty="0" smtClean="0"/>
              <a:t>The answers to these questions help you determine the central idea</a:t>
            </a:r>
          </a:p>
          <a:p>
            <a:pPr marL="91441" indent="0">
              <a:buNone/>
            </a:pPr>
            <a:r>
              <a:rPr lang="en-US" sz="4000" dirty="0"/>
              <a:t>	</a:t>
            </a:r>
            <a:endParaRPr lang="en-US" sz="4000" dirty="0" smtClean="0"/>
          </a:p>
        </p:txBody>
      </p:sp>
    </p:spTree>
    <p:extLst>
      <p:ext uri="{BB962C8B-B14F-4D97-AF65-F5344CB8AC3E}">
        <p14:creationId xmlns:p14="http://schemas.microsoft.com/office/powerpoint/2010/main" val="42360507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7"/>
            <a:ext cx="9753300" cy="706964"/>
          </a:xfrm>
        </p:spPr>
        <p:txBody>
          <a:bodyPr/>
          <a:lstStyle/>
          <a:p>
            <a:pPr algn="ctr"/>
            <a:r>
              <a:rPr lang="en-US" dirty="0" smtClean="0"/>
              <a:t>What EVIDENCE should you use?</a:t>
            </a:r>
            <a:endParaRPr lang="en-US" dirty="0"/>
          </a:p>
        </p:txBody>
      </p:sp>
      <p:sp>
        <p:nvSpPr>
          <p:cNvPr id="3" name="Text Placeholder 2"/>
          <p:cNvSpPr>
            <a:spLocks noGrp="1"/>
          </p:cNvSpPr>
          <p:nvPr>
            <p:ph idx="1"/>
          </p:nvPr>
        </p:nvSpPr>
        <p:spPr>
          <a:xfrm>
            <a:off x="408792" y="2345167"/>
            <a:ext cx="11360074" cy="4324573"/>
          </a:xfrm>
        </p:spPr>
        <p:txBody>
          <a:bodyPr>
            <a:normAutofit lnSpcReduction="10000"/>
          </a:bodyPr>
          <a:lstStyle/>
          <a:p>
            <a:pPr marL="1005841" indent="-914400">
              <a:buAutoNum type="arabicPeriod"/>
            </a:pPr>
            <a:r>
              <a:rPr lang="en-US" sz="4500" dirty="0" smtClean="0"/>
              <a:t>Which sentences answer the 5 W’s and H AND/OR details from the text BEST support my central idea? </a:t>
            </a:r>
          </a:p>
          <a:p>
            <a:pPr marL="1005841" indent="-914400">
              <a:buFont typeface="Noto Sans Symbols"/>
              <a:buAutoNum type="arabicPeriod"/>
            </a:pPr>
            <a:r>
              <a:rPr lang="en-US" sz="4800" dirty="0"/>
              <a:t>LOOK for CLEAR evidence that VALIDATES/STRENGTHS </a:t>
            </a:r>
            <a:r>
              <a:rPr lang="en-US" sz="4800" dirty="0" smtClean="0"/>
              <a:t>the </a:t>
            </a:r>
            <a:r>
              <a:rPr lang="en-US" sz="4800" dirty="0"/>
              <a:t>central idea</a:t>
            </a:r>
          </a:p>
          <a:p>
            <a:pPr marL="1005841" indent="-914400">
              <a:buAutoNum type="arabicPeriod"/>
            </a:pPr>
            <a:endParaRPr lang="en-US" sz="4500" dirty="0"/>
          </a:p>
        </p:txBody>
      </p:sp>
    </p:spTree>
    <p:extLst>
      <p:ext uri="{BB962C8B-B14F-4D97-AF65-F5344CB8AC3E}">
        <p14:creationId xmlns:p14="http://schemas.microsoft.com/office/powerpoint/2010/main" val="26986501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984" y="927796"/>
            <a:ext cx="8761412" cy="706964"/>
          </a:xfrm>
        </p:spPr>
        <p:txBody>
          <a:bodyPr/>
          <a:lstStyle/>
          <a:p>
            <a:pPr algn="ctr"/>
            <a:r>
              <a:rPr lang="en-US" dirty="0" smtClean="0"/>
              <a:t>Central Idea</a:t>
            </a:r>
            <a:endParaRPr lang="en-US" dirty="0"/>
          </a:p>
        </p:txBody>
      </p:sp>
      <p:sp>
        <p:nvSpPr>
          <p:cNvPr id="3" name="Text Placeholder 2"/>
          <p:cNvSpPr>
            <a:spLocks noGrp="1"/>
          </p:cNvSpPr>
          <p:nvPr>
            <p:ph idx="1"/>
          </p:nvPr>
        </p:nvSpPr>
        <p:spPr>
          <a:xfrm>
            <a:off x="0" y="1876707"/>
            <a:ext cx="12349779" cy="5292761"/>
          </a:xfrm>
        </p:spPr>
        <p:txBody>
          <a:bodyPr>
            <a:normAutofit lnSpcReduction="10000"/>
          </a:bodyPr>
          <a:lstStyle/>
          <a:p>
            <a:endParaRPr lang="en-US" dirty="0" smtClean="0"/>
          </a:p>
          <a:p>
            <a:r>
              <a:rPr lang="en-US" sz="2800" dirty="0" smtClean="0"/>
              <a:t>The central idea of the text is                                                                       </a:t>
            </a:r>
            <a:endParaRPr lang="en-US" sz="2800" dirty="0"/>
          </a:p>
          <a:p>
            <a:r>
              <a:rPr lang="en-US" sz="2800" dirty="0" smtClean="0"/>
              <a:t>The author develops the central idea </a:t>
            </a:r>
            <a:r>
              <a:rPr lang="en-US" sz="2800" dirty="0"/>
              <a:t>through </a:t>
            </a:r>
            <a:endParaRPr lang="en-US" sz="2800" dirty="0" smtClean="0"/>
          </a:p>
          <a:p>
            <a:pPr lvl="1"/>
            <a:r>
              <a:rPr lang="en-US" sz="2800" b="1" u="sng" dirty="0"/>
              <a:t>S</a:t>
            </a:r>
            <a:r>
              <a:rPr lang="en-US" sz="2800" b="1" u="sng" dirty="0" smtClean="0"/>
              <a:t>upporting </a:t>
            </a:r>
            <a:r>
              <a:rPr lang="en-US" sz="2800" b="1" u="sng" dirty="0"/>
              <a:t>details </a:t>
            </a:r>
            <a:r>
              <a:rPr lang="en-US" sz="2800" b="1" u="sng" dirty="0" smtClean="0"/>
              <a:t>such as</a:t>
            </a:r>
            <a:r>
              <a:rPr lang="en-US" sz="2800" dirty="0" smtClean="0"/>
              <a:t>(examples</a:t>
            </a:r>
            <a:r>
              <a:rPr lang="en-US" sz="2800" dirty="0"/>
              <a:t>, statistics, </a:t>
            </a:r>
            <a:r>
              <a:rPr lang="en-US" sz="2800" dirty="0" smtClean="0"/>
              <a:t>descriptions, </a:t>
            </a:r>
            <a:r>
              <a:rPr lang="en-US" sz="2800" dirty="0"/>
              <a:t>quotes, analogies) </a:t>
            </a:r>
            <a:r>
              <a:rPr lang="en-US" sz="2800" b="1" dirty="0"/>
              <a:t>OR </a:t>
            </a:r>
            <a:endParaRPr lang="en-US" sz="2800" b="1" dirty="0" smtClean="0"/>
          </a:p>
          <a:p>
            <a:pPr lvl="1"/>
            <a:r>
              <a:rPr lang="en-US" sz="2800" b="1" u="sng" dirty="0"/>
              <a:t>T</a:t>
            </a:r>
            <a:r>
              <a:rPr lang="en-US" sz="2800" b="1" u="sng" dirty="0" smtClean="0"/>
              <a:t>ext </a:t>
            </a:r>
            <a:r>
              <a:rPr lang="en-US" sz="2800" b="1" u="sng" dirty="0"/>
              <a:t>structure </a:t>
            </a:r>
            <a:r>
              <a:rPr lang="en-US" sz="2800" b="1" u="sng" dirty="0" smtClean="0"/>
              <a:t>such as</a:t>
            </a:r>
            <a:r>
              <a:rPr lang="en-US" sz="2800" dirty="0" smtClean="0"/>
              <a:t>(cause/effect</a:t>
            </a:r>
            <a:r>
              <a:rPr lang="en-US" sz="2800" dirty="0"/>
              <a:t>, compare/contrast, problem/solution</a:t>
            </a:r>
            <a:r>
              <a:rPr lang="en-US" sz="2800" dirty="0" smtClean="0"/>
              <a:t>)</a:t>
            </a:r>
          </a:p>
          <a:p>
            <a:r>
              <a:rPr lang="en-US" sz="2800" dirty="0" smtClean="0"/>
              <a:t>For example, the author explains, “                                   .”</a:t>
            </a:r>
          </a:p>
          <a:p>
            <a:r>
              <a:rPr lang="en-US" sz="2800" dirty="0" smtClean="0"/>
              <a:t>Explanation</a:t>
            </a:r>
            <a:r>
              <a:rPr lang="en-US" sz="2800" dirty="0" smtClean="0">
                <a:sym typeface="Wingdings" panose="05000000000000000000" pitchFamily="2" charset="2"/>
              </a:rPr>
              <a:t> explain how the author’s development of the central idea proves that the central idea is what you wrote in the 1</a:t>
            </a:r>
            <a:r>
              <a:rPr lang="en-US" sz="2800" baseline="30000" dirty="0" smtClean="0">
                <a:sym typeface="Wingdings" panose="05000000000000000000" pitchFamily="2" charset="2"/>
              </a:rPr>
              <a:t>st</a:t>
            </a:r>
            <a:r>
              <a:rPr lang="en-US" sz="2800" dirty="0" smtClean="0">
                <a:sym typeface="Wingdings" panose="05000000000000000000" pitchFamily="2" charset="2"/>
              </a:rPr>
              <a:t> sentence</a:t>
            </a:r>
            <a:endParaRPr lang="en-US" sz="2800" dirty="0" smtClean="0"/>
          </a:p>
          <a:p>
            <a:pPr marL="91441" indent="0">
              <a:buNone/>
            </a:pPr>
            <a:endParaRPr lang="en-US" dirty="0"/>
          </a:p>
        </p:txBody>
      </p:sp>
    </p:spTree>
    <p:extLst>
      <p:ext uri="{BB962C8B-B14F-4D97-AF65-F5344CB8AC3E}">
        <p14:creationId xmlns:p14="http://schemas.microsoft.com/office/powerpoint/2010/main" val="6235929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356</TotalTime>
  <Words>2988</Words>
  <Application>Microsoft Office PowerPoint</Application>
  <PresentationFormat>Widescreen</PresentationFormat>
  <Paragraphs>282</Paragraphs>
  <Slides>45</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Calibri</vt:lpstr>
      <vt:lpstr>Century Gothic</vt:lpstr>
      <vt:lpstr>Noto Sans Symbols</vt:lpstr>
      <vt:lpstr>Wingdings</vt:lpstr>
      <vt:lpstr>Wingdings 3</vt:lpstr>
      <vt:lpstr>Ion Boardroom</vt:lpstr>
      <vt:lpstr>ELA Milestones Checklists</vt:lpstr>
      <vt:lpstr>Things to Remember!</vt:lpstr>
      <vt:lpstr>  Theme</vt:lpstr>
      <vt:lpstr>The Three Little Pigs: Theme Example</vt:lpstr>
      <vt:lpstr>Theme</vt:lpstr>
      <vt:lpstr>Theme</vt:lpstr>
      <vt:lpstr>How do you determine the Central Idea? </vt:lpstr>
      <vt:lpstr>What EVIDENCE should you use?</vt:lpstr>
      <vt:lpstr>Central Idea</vt:lpstr>
      <vt:lpstr>BASIC (score 1 out of 2) Example</vt:lpstr>
      <vt:lpstr>2 out of 2 Example</vt:lpstr>
      <vt:lpstr>Tone </vt:lpstr>
      <vt:lpstr>Word Choice</vt:lpstr>
      <vt:lpstr>Analyze how the author’s word choice impacts the tone</vt:lpstr>
      <vt:lpstr>Author’s Arguments</vt:lpstr>
      <vt:lpstr>Vocabulary </vt:lpstr>
      <vt:lpstr>Assessing the argument</vt:lpstr>
      <vt:lpstr>STEP 1</vt:lpstr>
      <vt:lpstr>Step 2 </vt:lpstr>
      <vt:lpstr>Step 3</vt:lpstr>
      <vt:lpstr>Does the author support his/her argument? </vt:lpstr>
      <vt:lpstr>Example: Short Constructed Response</vt:lpstr>
      <vt:lpstr>Example: Short Constructed Response</vt:lpstr>
      <vt:lpstr>Text Structure (Literary Texts) POETRY</vt:lpstr>
      <vt:lpstr>Text Structure (Literary Texts) DRAMA</vt:lpstr>
      <vt:lpstr>Text Structure (Literary Texts) STORY</vt:lpstr>
      <vt:lpstr>Text Structure (Literary Texts)</vt:lpstr>
      <vt:lpstr>How does text structure contributes to meaning?</vt:lpstr>
      <vt:lpstr>Example for #4 (text structure)</vt:lpstr>
      <vt:lpstr>Compare and Contrast how differing structures contribute to meaning and style.</vt:lpstr>
      <vt:lpstr>Compare and Contrast how differing structures contribute to meaning and style.</vt:lpstr>
      <vt:lpstr>Narrative Response</vt:lpstr>
      <vt:lpstr>Narrative Response Checklist</vt:lpstr>
      <vt:lpstr>Are all of the narrative elements present?</vt:lpstr>
      <vt:lpstr>PowerPoint Presentation</vt:lpstr>
      <vt:lpstr>Types of Extended Responses </vt:lpstr>
      <vt:lpstr>What is Informational/Explanatory Writing?</vt:lpstr>
      <vt:lpstr>Informational/Explanatory Writing </vt:lpstr>
      <vt:lpstr>Informational/Explanatory Writing </vt:lpstr>
      <vt:lpstr>Informational Introduction Paragraph Example</vt:lpstr>
      <vt:lpstr>Common Mistakes</vt:lpstr>
      <vt:lpstr> Argumentative ESSAY</vt:lpstr>
      <vt:lpstr>Argumentative Writing </vt:lpstr>
      <vt:lpstr>Argumentative Writing 2nd body paragraph</vt:lpstr>
      <vt:lpstr>Argumentative Writing (Body Paragraph #2)</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ELA Milestones Checklists</dc:title>
  <dc:creator>Chantel Williams</dc:creator>
  <cp:lastModifiedBy>Chantel Williams</cp:lastModifiedBy>
  <cp:revision>11</cp:revision>
  <dcterms:created xsi:type="dcterms:W3CDTF">2019-04-12T14:24:53Z</dcterms:created>
  <dcterms:modified xsi:type="dcterms:W3CDTF">2019-04-12T20:26:30Z</dcterms:modified>
</cp:coreProperties>
</file>